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7" r:id="rId2"/>
    <p:sldId id="268" r:id="rId3"/>
    <p:sldId id="256" r:id="rId4"/>
    <p:sldId id="257" r:id="rId5"/>
    <p:sldId id="270" r:id="rId6"/>
    <p:sldId id="271" r:id="rId7"/>
    <p:sldId id="265" r:id="rId8"/>
    <p:sldId id="266" r:id="rId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5E4E"/>
    <a:srgbClr val="8C2D19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CF853D-1619-4ED6-9957-6A4A16389DF4}" type="datetimeFigureOut">
              <a:rPr lang="pt-PT" smtClean="0"/>
              <a:t>11/10/2020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75E61E-ED21-4E90-BACB-1F9C18C57B9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3840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75E61E-ED21-4E90-BACB-1F9C18C57B9F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7564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75E61E-ED21-4E90-BACB-1F9C18C57B9F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913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75E61E-ED21-4E90-BACB-1F9C18C57B9F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4725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75E61E-ED21-4E90-BACB-1F9C18C57B9F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4483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75E61E-ED21-4E90-BACB-1F9C18C57B9F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4997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75E61E-ED21-4E90-BACB-1F9C18C57B9F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4687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93C70-79C6-4333-B534-D3CD6F553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3EF75D-C89E-4F3D-A49A-7D2FAADCC7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2F891-018B-4F28-898B-BA6B43C7C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6C1C8-A21E-475A-9492-57FF9731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3EFCD-738C-41A6-AEE7-125F7CDE0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402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40036-3A0C-46AC-A62D-96E983C48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12EF88-07FF-4108-96E0-AF1B7B4000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95224-AAC6-4D29-A5D6-6B891EA55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1B280-2ADE-4FE0-A09E-0ED61725B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EA9BB-E6ED-443E-8A4F-D7460BDE4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549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513DAF-88E1-4865-B862-411A8B6293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67C8B0-3D41-4C9D-9C8D-6D473037BC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BC0BE-DFE6-4574-B228-2434CF1B5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9D97E-F027-4B8E-9023-03B3C4346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EE662-8C1B-4E08-AD53-B7E852F14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474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09D71-6E58-4BD5-9305-7B2C6BF26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1C802-722B-4AB7-862C-8A8064234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0365A-52DC-40A3-9DC8-1B7053669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15698-073C-4E5D-BE37-70CF87CCD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44873-B4CF-4450-B5E9-EBB4556D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960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5BDBC-1038-40EA-B502-537C7CE87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DD439-A2EC-4303-9C81-4116D2B86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EFCEA-4F81-4579-A216-C9A6182C1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10212-2E72-45F9-A9A0-3BA49F3FA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6C0C8-CE87-4556-A6F9-A0F111214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4250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59F3-B564-475D-AE63-360B8E337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A6F20-84E5-4221-9641-F75567587F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2A6E58-FDA6-429E-A772-769F374837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7D443-E8E5-4DC3-A518-036F2C363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B01FF2-CB2F-478D-B8C0-45472DCA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CC2AA-C4BC-41B3-93F3-97597CDBF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8253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8B0D0-0A9E-4B16-8A0C-480C558A4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E2750-A14B-48AF-9D6B-01D237DC8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1AFB80-A725-405F-A3CF-CC3E62F20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8E9286-2842-4561-BF15-5F6755053C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916255-339D-452A-9779-601E585F51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4FF4A3-7FF9-45F3-8B07-F89D84A59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E75915-47DE-47FC-93EE-0D1A41FDA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4AF365-4AE0-4CB1-AE41-EBCD3B79C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730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ECD78-0020-4D3D-AF9F-1DBB081EB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08AFD-1FE0-4242-A24D-86E901083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7781A-CB9E-40FE-A43D-6233B3AB4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EB889-B3C4-4A0F-B34E-9066996BD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284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961A68-D7F1-4202-ACEA-D2073CDD7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324049-F6A0-4CD6-93E0-0FE933FDD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6063A8-1E9E-4A66-B6C1-357C4D627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4455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6577-DD77-4A0F-BAFB-167094AA9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6618A-EE8E-4BED-8203-09F04D3AD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62CCAA-5157-4E5A-A35E-827E3109B8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67009-FDB0-44E3-B59D-54D6F56FD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784302-CC58-4221-B3DC-D2E4003CE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DE8923-FA70-4137-86A4-5B7B50D64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8737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3E420-1F2F-454B-8600-326A18BD7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E04BFF-B54F-4F78-B7FA-0DC8C20898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1E9BE-A2AA-46D8-BD76-F0C3036BC4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565B5-C7BC-4048-9069-AA36C83E1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196DE-B841-49F3-9608-989E405FA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6F06A-B49D-4AB0-87E0-A968E1D2B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6561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A2D83-EF45-4E0D-A558-CA9666141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3ECEB-10DB-4F15-B6FC-A39FB63B2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12E31-9C50-4537-9065-B35C36B4F6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036D8-779F-4ED1-ACAB-03DC4332BF30}" type="datetimeFigureOut">
              <a:rPr lang="en-GB" smtClean="0"/>
              <a:t>11/10/2020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51778-A7EC-4415-81A5-AF2C4833C9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72A17-4183-48D2-9512-C6788B16E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3ED4A-9487-48CB-8357-9954E296DB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201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ECA9A-94DD-4052-BAE9-AF61B81F8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513" y="1328250"/>
            <a:ext cx="6558974" cy="4201500"/>
          </a:xfrm>
        </p:spPr>
        <p:txBody>
          <a:bodyPr>
            <a:normAutofit fontScale="90000"/>
          </a:bodyPr>
          <a:lstStyle/>
          <a:p>
            <a:pPr algn="ctr"/>
            <a:r>
              <a:rPr lang="pt-PT" sz="40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1º Trabalho Pr</a:t>
            </a:r>
            <a:r>
              <a:rPr lang="pt-PT" sz="4000" b="1" dirty="0">
                <a:solidFill>
                  <a:srgbClr val="8C2D19"/>
                </a:solidFill>
                <a:latin typeface="Calibri" panose="020F0502020204030204" pitchFamily="34" charset="0"/>
              </a:rPr>
              <a:t>ático</a:t>
            </a:r>
            <a:br>
              <a:rPr lang="pt-PT" sz="44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</a:br>
            <a:r>
              <a:rPr lang="pt-PT" sz="38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HTML &amp; CSS</a:t>
            </a:r>
            <a:br>
              <a:rPr lang="pt-PT" sz="38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</a:br>
            <a:r>
              <a:rPr lang="pt-PT" sz="3600" b="1" i="0" dirty="0" err="1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Mockup</a:t>
            </a:r>
            <a:br>
              <a:rPr lang="pt-PT" sz="36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</a:br>
            <a:br>
              <a:rPr lang="pt-PT" sz="38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</a:br>
            <a:r>
              <a:rPr lang="pt-PT" sz="36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Sistemas de Informação Empresariais</a:t>
            </a:r>
            <a:br>
              <a:rPr lang="pt-PT" sz="32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</a:br>
            <a:br>
              <a:rPr lang="pt-PT" sz="32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</a:br>
            <a:br>
              <a:rPr lang="pt-PT" sz="44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</a:br>
            <a:r>
              <a:rPr lang="pt-PT" sz="28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José Neto</a:t>
            </a:r>
            <a:br>
              <a:rPr lang="pt-PT" sz="28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</a:br>
            <a:r>
              <a:rPr lang="pt-PT" sz="24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Outubro 2020</a:t>
            </a:r>
            <a:endParaRPr lang="pt-PT" sz="2800" dirty="0"/>
          </a:p>
        </p:txBody>
      </p:sp>
    </p:spTree>
    <p:extLst>
      <p:ext uri="{BB962C8B-B14F-4D97-AF65-F5344CB8AC3E}">
        <p14:creationId xmlns:p14="http://schemas.microsoft.com/office/powerpoint/2010/main" val="2514803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08E152-C714-49FF-ABC1-00425000265F}"/>
              </a:ext>
            </a:extLst>
          </p:cNvPr>
          <p:cNvSpPr txBox="1"/>
          <p:nvPr/>
        </p:nvSpPr>
        <p:spPr>
          <a:xfrm>
            <a:off x="725055" y="521375"/>
            <a:ext cx="1074189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1400" b="0" i="0" dirty="0">
                <a:effectLst/>
              </a:rPr>
              <a:t>O conceito do </a:t>
            </a:r>
            <a:r>
              <a:rPr lang="pt-PT" sz="1400" b="0" i="1" dirty="0">
                <a:effectLst/>
              </a:rPr>
              <a:t>site</a:t>
            </a:r>
            <a:r>
              <a:rPr lang="pt-PT" sz="1400" b="0" dirty="0">
                <a:effectLst/>
              </a:rPr>
              <a:t> passa por ser um re</a:t>
            </a:r>
            <a:r>
              <a:rPr lang="pt-PT" sz="1400" dirty="0"/>
              <a:t>positório de trabalhos que desenvolvo nos meus tempos livres, recorrendo a microcontroladores e a conhecimentos adquiridos em diversas unidades curriculares frequentadas durante o meu percurso na FEUP.</a:t>
            </a:r>
            <a:r>
              <a:rPr lang="pt-PT" sz="1400" b="0" i="0" dirty="0">
                <a:effectLst/>
              </a:rPr>
              <a:t>  </a:t>
            </a:r>
          </a:p>
          <a:p>
            <a:pPr algn="just"/>
            <a:endParaRPr lang="pt-PT" sz="1400" dirty="0"/>
          </a:p>
          <a:p>
            <a:pPr algn="just"/>
            <a:r>
              <a:rPr lang="pt-PT" sz="1400" b="0" i="0" dirty="0">
                <a:effectLst/>
              </a:rPr>
              <a:t>Para além destes projetos, estão também presentes páginas com informações sobre mim, tais como experiência profissional, contactos, etc.</a:t>
            </a:r>
          </a:p>
          <a:p>
            <a:pPr algn="just"/>
            <a:endParaRPr lang="pt-PT" sz="1400" dirty="0"/>
          </a:p>
          <a:p>
            <a:pPr algn="just"/>
            <a:r>
              <a:rPr lang="pt-PT" sz="1400" dirty="0"/>
              <a:t>O objetivo do </a:t>
            </a:r>
            <a:r>
              <a:rPr lang="pt-PT" sz="1400" i="1" dirty="0"/>
              <a:t>site </a:t>
            </a:r>
            <a:r>
              <a:rPr lang="pt-PT" sz="1400" dirty="0"/>
              <a:t>é que a sua </a:t>
            </a:r>
            <a:r>
              <a:rPr lang="pt-PT" sz="1400" b="0" i="0" dirty="0">
                <a:effectLst/>
              </a:rPr>
              <a:t>estrutura seja</a:t>
            </a:r>
            <a:r>
              <a:rPr lang="pt-PT" sz="1400" dirty="0"/>
              <a:t> fácil de entender e de navegar, com uma barra de navegação superior que facilita a consulta das diversas páginas.</a:t>
            </a:r>
          </a:p>
          <a:p>
            <a:pPr algn="just"/>
            <a:endParaRPr lang="pt-PT" sz="1400" dirty="0"/>
          </a:p>
          <a:p>
            <a:pPr algn="just"/>
            <a:r>
              <a:rPr lang="pt-PT" sz="1400" dirty="0"/>
              <a:t>O </a:t>
            </a:r>
            <a:r>
              <a:rPr lang="pt-PT" sz="1400" i="1" dirty="0" err="1"/>
              <a:t>mockup</a:t>
            </a:r>
            <a:r>
              <a:rPr lang="pt-PT" sz="1400" dirty="0"/>
              <a:t> realçará as características estilos e elementos gráficos comuns às várias páginas, que são representados por algo deste género:</a:t>
            </a:r>
          </a:p>
          <a:p>
            <a:pPr algn="just"/>
            <a:endParaRPr lang="pt-PT" sz="1400" dirty="0"/>
          </a:p>
          <a:p>
            <a:pPr algn="just"/>
            <a:r>
              <a:rPr lang="pt-PT" sz="1400" b="1" i="1" dirty="0"/>
              <a:t>Website sketch</a:t>
            </a:r>
            <a:endParaRPr lang="pt-PT" sz="1400" b="1" i="1" dirty="0">
              <a:effectLst/>
            </a:endParaRPr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0F653B21-DFAA-4FF2-BD99-A3A0BB623A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9" t="6944" r="7236" b="11528"/>
          <a:stretch/>
        </p:blipFill>
        <p:spPr>
          <a:xfrm>
            <a:off x="4603438" y="2521798"/>
            <a:ext cx="2985124" cy="4253078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23C271E-DAC0-4F6E-BB28-FE9F6DF8DC43}"/>
              </a:ext>
            </a:extLst>
          </p:cNvPr>
          <p:cNvGrpSpPr/>
          <p:nvPr/>
        </p:nvGrpSpPr>
        <p:grpSpPr>
          <a:xfrm>
            <a:off x="8913091" y="2521527"/>
            <a:ext cx="2456294" cy="917752"/>
            <a:chOff x="12171799" y="-1896927"/>
            <a:chExt cx="2456294" cy="91775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44CFF7D-1761-4BB1-A571-ACE1E6FBB8F1}"/>
                </a:ext>
              </a:extLst>
            </p:cNvPr>
            <p:cNvSpPr txBox="1"/>
            <p:nvPr/>
          </p:nvSpPr>
          <p:spPr>
            <a:xfrm>
              <a:off x="12885307" y="-1748616"/>
              <a:ext cx="1742786" cy="7694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i="0" dirty="0">
                  <a:effectLst/>
                  <a:latin typeface="Calibri" panose="020F0502020204030204" pitchFamily="34" charset="0"/>
                </a:rPr>
                <a:t>Corpo do texto: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effectLst/>
                  <a:latin typeface="Calibri" panose="020F0502020204030204" pitchFamily="34" charset="0"/>
                </a:rPr>
                <a:t>Font </a:t>
              </a:r>
              <a:r>
                <a:rPr lang="pt-PT" sz="1100" dirty="0">
                  <a:effectLst/>
                  <a:latin typeface="Calibri" panose="020F0502020204030204" pitchFamily="34" charset="0"/>
                </a:rPr>
                <a:t>(tamanho e tipo);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Justificado;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 err="1">
                  <a:effectLst/>
                  <a:latin typeface="Calibri" panose="020F0502020204030204" pitchFamily="34" charset="0"/>
                </a:rPr>
                <a:t>Padding</a:t>
              </a:r>
              <a:r>
                <a:rPr lang="pt-PT" sz="1100" i="1" dirty="0">
                  <a:effectLst/>
                  <a:latin typeface="Calibri" panose="020F0502020204030204" pitchFamily="34" charset="0"/>
                </a:rPr>
                <a:t>.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6B9CAF9-4A54-459A-833F-26A67CA63E57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 flipV="1">
              <a:off x="12171799" y="-1896927"/>
              <a:ext cx="713508" cy="53303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120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802D5A8F-C23F-4807-85DC-076B9B135FB3}"/>
              </a:ext>
            </a:extLst>
          </p:cNvPr>
          <p:cNvSpPr txBox="1"/>
          <p:nvPr/>
        </p:nvSpPr>
        <p:spPr>
          <a:xfrm>
            <a:off x="5515330" y="541366"/>
            <a:ext cx="1152000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2400" b="1" i="0" dirty="0" err="1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Home</a:t>
            </a:r>
            <a:endParaRPr lang="pt-PT" sz="2400" b="1" i="0" dirty="0">
              <a:solidFill>
                <a:srgbClr val="8C2D19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C0CDB1-AE35-4F60-BFF6-8B34AACA9197}"/>
              </a:ext>
            </a:extLst>
          </p:cNvPr>
          <p:cNvSpPr/>
          <p:nvPr/>
        </p:nvSpPr>
        <p:spPr>
          <a:xfrm>
            <a:off x="0" y="-55419"/>
            <a:ext cx="12192000" cy="498763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5F549-C093-4E4A-941B-7AF5E369BE16}"/>
              </a:ext>
            </a:extLst>
          </p:cNvPr>
          <p:cNvSpPr txBox="1"/>
          <p:nvPr/>
        </p:nvSpPr>
        <p:spPr>
          <a:xfrm>
            <a:off x="1" y="0"/>
            <a:ext cx="80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Home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EEC646-7520-447B-801B-E67E319B3F35}"/>
              </a:ext>
            </a:extLst>
          </p:cNvPr>
          <p:cNvSpPr txBox="1"/>
          <p:nvPr/>
        </p:nvSpPr>
        <p:spPr>
          <a:xfrm>
            <a:off x="76200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Projetos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23DC7-C3AA-47D2-9721-6F30578E5868}"/>
              </a:ext>
            </a:extLst>
          </p:cNvPr>
          <p:cNvSpPr txBox="1"/>
          <p:nvPr/>
        </p:nvSpPr>
        <p:spPr>
          <a:xfrm>
            <a:off x="1669477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Sobre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1A081F-97FB-45B4-9421-CA40B8CFF272}"/>
              </a:ext>
            </a:extLst>
          </p:cNvPr>
          <p:cNvSpPr txBox="1"/>
          <p:nvPr/>
        </p:nvSpPr>
        <p:spPr>
          <a:xfrm>
            <a:off x="261389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Contacto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FF30D90-0DB3-4C23-8532-EDE561B5975E}"/>
              </a:ext>
            </a:extLst>
          </p:cNvPr>
          <p:cNvGrpSpPr/>
          <p:nvPr/>
        </p:nvGrpSpPr>
        <p:grpSpPr>
          <a:xfrm>
            <a:off x="6091330" y="982409"/>
            <a:ext cx="3763497" cy="769441"/>
            <a:chOff x="6776349" y="726641"/>
            <a:chExt cx="3763497" cy="76944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60B017A-ED12-42C6-8AEA-67568FB111CD}"/>
                </a:ext>
              </a:extLst>
            </p:cNvPr>
            <p:cNvSpPr txBox="1"/>
            <p:nvPr/>
          </p:nvSpPr>
          <p:spPr>
            <a:xfrm>
              <a:off x="7216486" y="726641"/>
              <a:ext cx="3323360" cy="7694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i="0" dirty="0">
                  <a:effectLst/>
                  <a:latin typeface="Calibri" panose="020F0502020204030204" pitchFamily="34" charset="0"/>
                </a:rPr>
                <a:t>Título das páginas definido com características comuns</a:t>
              </a:r>
              <a:r>
                <a:rPr lang="pt-PT" sz="1100" dirty="0">
                  <a:latin typeface="Calibri" panose="020F0502020204030204" pitchFamily="34" charset="0"/>
                </a:rPr>
                <a:t>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effectLst/>
                  <a:latin typeface="Calibri" panose="020F0502020204030204" pitchFamily="34" charset="0"/>
                </a:rPr>
                <a:t>Font </a:t>
              </a:r>
              <a:r>
                <a:rPr lang="pt-PT" sz="1100" dirty="0">
                  <a:effectLst/>
                  <a:latin typeface="Calibri" panose="020F0502020204030204" pitchFamily="34" charset="0"/>
                </a:rPr>
                <a:t>(cor, tamanho e tipo);</a:t>
              </a:r>
              <a:endParaRPr lang="pt-PT" sz="1100" i="1" dirty="0">
                <a:effectLst/>
                <a:latin typeface="Calibri" panose="020F0502020204030204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Centrado;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 err="1">
                  <a:latin typeface="Calibri" panose="020F0502020204030204" pitchFamily="34" charset="0"/>
                </a:rPr>
                <a:t>Padding</a:t>
              </a:r>
              <a:r>
                <a:rPr lang="pt-PT" sz="1100" i="1" dirty="0">
                  <a:latin typeface="Calibri" panose="020F0502020204030204" pitchFamily="34" charset="0"/>
                </a:rPr>
                <a:t>.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E2A4DC9-3C0A-4F1E-9B63-0D842F7228CB}"/>
                </a:ext>
              </a:extLst>
            </p:cNvPr>
            <p:cNvCxnSpPr>
              <a:cxnSpLocks/>
              <a:stCxn id="14" idx="1"/>
              <a:endCxn id="33" idx="2"/>
            </p:cNvCxnSpPr>
            <p:nvPr/>
          </p:nvCxnSpPr>
          <p:spPr>
            <a:xfrm flipH="1" flipV="1">
              <a:off x="6776349" y="747263"/>
              <a:ext cx="440137" cy="36409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2A47867-67BA-43B7-ADD4-FD4C2F4B64E4}"/>
              </a:ext>
            </a:extLst>
          </p:cNvPr>
          <p:cNvGrpSpPr/>
          <p:nvPr/>
        </p:nvGrpSpPr>
        <p:grpSpPr>
          <a:xfrm>
            <a:off x="292102" y="443346"/>
            <a:ext cx="4289423" cy="2086064"/>
            <a:chOff x="5893957" y="771092"/>
            <a:chExt cx="4289423" cy="20860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96C02E3-B7BB-401B-9628-7BEB961CE6FA}"/>
                </a:ext>
              </a:extLst>
            </p:cNvPr>
            <p:cNvSpPr txBox="1"/>
            <p:nvPr/>
          </p:nvSpPr>
          <p:spPr>
            <a:xfrm>
              <a:off x="5893957" y="902775"/>
              <a:ext cx="3670298" cy="195438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i="0" dirty="0">
                  <a:effectLst/>
                  <a:latin typeface="Calibri" panose="020F0502020204030204" pitchFamily="34" charset="0"/>
                </a:rPr>
                <a:t>Barra de navegação: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effectLst/>
                  <a:latin typeface="Calibri" panose="020F0502020204030204" pitchFamily="34" charset="0"/>
                </a:rPr>
                <a:t>Font </a:t>
              </a:r>
              <a:r>
                <a:rPr lang="pt-PT" sz="1100" dirty="0">
                  <a:effectLst/>
                  <a:latin typeface="Calibri" panose="020F0502020204030204" pitchFamily="34" charset="0"/>
                </a:rPr>
                <a:t>(cor, tamanho e tipo);</a:t>
              </a:r>
              <a:endParaRPr lang="pt-PT" sz="1100" i="1" dirty="0">
                <a:effectLst/>
                <a:latin typeface="Calibri" panose="020F0502020204030204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Centrado;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Cor de fundo;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Espaçamento entre entradas.</a:t>
              </a:r>
            </a:p>
            <a:p>
              <a:endParaRPr lang="pt-PT" sz="1100" dirty="0">
                <a:latin typeface="Calibri" panose="020F0502020204030204" pitchFamily="34" charset="0"/>
              </a:endParaRPr>
            </a:p>
            <a:p>
              <a:r>
                <a:rPr lang="pt-PT" sz="1100" dirty="0">
                  <a:latin typeface="Calibri" panose="020F0502020204030204" pitchFamily="34" charset="0"/>
                </a:rPr>
                <a:t>Alteração de características durante </a:t>
              </a:r>
              <a:r>
                <a:rPr lang="pt-PT" sz="1100" i="1" dirty="0" err="1">
                  <a:latin typeface="Calibri" panose="020F0502020204030204" pitchFamily="34" charset="0"/>
                </a:rPr>
                <a:t>hover</a:t>
              </a:r>
              <a:r>
                <a:rPr lang="pt-PT" sz="1100" i="1" dirty="0">
                  <a:latin typeface="Calibri" panose="020F0502020204030204" pitchFamily="34" charset="0"/>
                </a:rPr>
                <a:t>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Cor de fundo muda para preto;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pt-PT" sz="1100" i="0" dirty="0">
                <a:effectLst/>
                <a:latin typeface="Calibri" panose="020F0502020204030204" pitchFamily="34" charset="0"/>
              </a:endParaRPr>
            </a:p>
            <a:p>
              <a:r>
                <a:rPr lang="pt-PT" sz="1100" dirty="0">
                  <a:latin typeface="Calibri" panose="020F0502020204030204" pitchFamily="34" charset="0"/>
                </a:rPr>
                <a:t>Aba da página atual fica a preto </a:t>
              </a:r>
              <a:br>
                <a:rPr lang="pt-PT" sz="1100" dirty="0">
                  <a:latin typeface="Calibri" panose="020F0502020204030204" pitchFamily="34" charset="0"/>
                </a:rPr>
              </a:br>
              <a:r>
                <a:rPr lang="pt-PT" sz="1100" dirty="0">
                  <a:latin typeface="Calibri" panose="020F0502020204030204" pitchFamily="34" charset="0"/>
                </a:rPr>
                <a:t>(p.e. </a:t>
              </a:r>
              <a:r>
                <a:rPr lang="pt-PT" sz="1100" i="1" dirty="0">
                  <a:latin typeface="Calibri" panose="020F0502020204030204" pitchFamily="34" charset="0"/>
                </a:rPr>
                <a:t>“</a:t>
              </a:r>
              <a:r>
                <a:rPr lang="pt-PT" sz="1100" i="1" dirty="0" err="1">
                  <a:latin typeface="Calibri" panose="020F0502020204030204" pitchFamily="34" charset="0"/>
                </a:rPr>
                <a:t>Home</a:t>
              </a:r>
              <a:r>
                <a:rPr lang="pt-PT" sz="1100" i="1" dirty="0">
                  <a:latin typeface="Calibri" panose="020F0502020204030204" pitchFamily="34" charset="0"/>
                </a:rPr>
                <a:t>” </a:t>
              </a:r>
              <a:r>
                <a:rPr lang="pt-PT" sz="1100" dirty="0">
                  <a:latin typeface="Calibri" panose="020F0502020204030204" pitchFamily="34" charset="0"/>
                </a:rPr>
                <a:t>fica a preto porque estamos na página “</a:t>
              </a:r>
              <a:r>
                <a:rPr lang="pt-PT" sz="1100" i="1" dirty="0" err="1">
                  <a:latin typeface="Calibri" panose="020F0502020204030204" pitchFamily="34" charset="0"/>
                </a:rPr>
                <a:t>Home</a:t>
              </a:r>
              <a:r>
                <a:rPr lang="pt-PT" sz="1100" i="1" dirty="0">
                  <a:latin typeface="Calibri" panose="020F0502020204030204" pitchFamily="34" charset="0"/>
                </a:rPr>
                <a:t>”</a:t>
              </a:r>
              <a:r>
                <a:rPr lang="pt-PT" sz="1100" dirty="0">
                  <a:latin typeface="Calibri" panose="020F0502020204030204" pitchFamily="34" charset="0"/>
                </a:rPr>
                <a:t>)</a:t>
              </a:r>
              <a:endParaRPr lang="pt-PT" sz="1100" i="0" dirty="0">
                <a:effectLst/>
                <a:latin typeface="Calibri" panose="020F0502020204030204" pitchFamily="34" charset="0"/>
              </a:endParaRP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06B4A2D2-F698-4058-8BE7-38CEE2F3BBC5}"/>
                </a:ext>
              </a:extLst>
            </p:cNvPr>
            <p:cNvCxnSpPr>
              <a:cxnSpLocks/>
              <a:stCxn id="26" idx="3"/>
            </p:cNvCxnSpPr>
            <p:nvPr/>
          </p:nvCxnSpPr>
          <p:spPr>
            <a:xfrm flipV="1">
              <a:off x="9564255" y="771092"/>
              <a:ext cx="619125" cy="110887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A6E08ED-6E9F-4685-833C-DCD84D698B32}"/>
              </a:ext>
            </a:extLst>
          </p:cNvPr>
          <p:cNvGrpSpPr/>
          <p:nvPr/>
        </p:nvGrpSpPr>
        <p:grpSpPr>
          <a:xfrm>
            <a:off x="10365523" y="369332"/>
            <a:ext cx="1346186" cy="777136"/>
            <a:chOff x="7287045" y="-89107"/>
            <a:chExt cx="1346186" cy="77713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6413586-3342-4BED-9486-8A71284EDFCF}"/>
                </a:ext>
              </a:extLst>
            </p:cNvPr>
            <p:cNvSpPr txBox="1"/>
            <p:nvPr/>
          </p:nvSpPr>
          <p:spPr>
            <a:xfrm>
              <a:off x="7287045" y="257142"/>
              <a:ext cx="1346186" cy="430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PT" sz="1100" i="0" dirty="0">
                  <a:effectLst/>
                  <a:latin typeface="Calibri" panose="020F0502020204030204" pitchFamily="34" charset="0"/>
                </a:rPr>
                <a:t>Opção de escolha de idioma da página</a:t>
              </a:r>
              <a:endParaRPr lang="pt-PT" sz="1100" i="1" dirty="0">
                <a:latin typeface="Calibri" panose="020F0502020204030204" pitchFamily="34" charset="0"/>
              </a:endParaRP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DB54C9A8-9BC2-451A-9602-E6C37EECED78}"/>
                </a:ext>
              </a:extLst>
            </p:cNvPr>
            <p:cNvCxnSpPr>
              <a:cxnSpLocks/>
              <a:stCxn id="46" idx="0"/>
            </p:cNvCxnSpPr>
            <p:nvPr/>
          </p:nvCxnSpPr>
          <p:spPr>
            <a:xfrm flipV="1">
              <a:off x="7960138" y="-89107"/>
              <a:ext cx="506839" cy="34624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1E3B71A6-9D22-4675-BA90-E388A29DD6CF}"/>
              </a:ext>
            </a:extLst>
          </p:cNvPr>
          <p:cNvSpPr txBox="1"/>
          <p:nvPr/>
        </p:nvSpPr>
        <p:spPr>
          <a:xfrm>
            <a:off x="803565" y="2802430"/>
            <a:ext cx="107880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1400" dirty="0"/>
              <a:t>Este </a:t>
            </a:r>
            <a:r>
              <a:rPr lang="pt-PT" sz="1400" i="1" dirty="0"/>
              <a:t>website</a:t>
            </a:r>
            <a:r>
              <a:rPr lang="pt-PT" sz="1400" dirty="0"/>
              <a:t> foi desenvolvido no contexto do primeiro trabalho prático de Sistemas de Informação Empresariais.</a:t>
            </a:r>
          </a:p>
          <a:p>
            <a:pPr algn="just"/>
            <a:r>
              <a:rPr lang="pt-PT" sz="1400" dirty="0"/>
              <a:t>Nesta </a:t>
            </a:r>
            <a:r>
              <a:rPr lang="pt-PT" sz="1400" i="1" dirty="0"/>
              <a:t>homepage</a:t>
            </a:r>
            <a:r>
              <a:rPr lang="pt-PT" sz="1400" dirty="0"/>
              <a:t> irei</a:t>
            </a:r>
            <a:r>
              <a:rPr lang="pt-PT" sz="1400" i="1" dirty="0"/>
              <a:t> </a:t>
            </a:r>
            <a:r>
              <a:rPr lang="pt-PT" sz="1400" dirty="0"/>
              <a:t>descrever o funcionamento do </a:t>
            </a:r>
            <a:r>
              <a:rPr lang="pt-PT" sz="1400" i="1" dirty="0"/>
              <a:t>website</a:t>
            </a:r>
            <a:r>
              <a:rPr lang="pt-PT" sz="1400" dirty="0"/>
              <a:t>, nomeadamente a sua estrutura e organização.</a:t>
            </a:r>
          </a:p>
          <a:p>
            <a:pPr algn="just"/>
            <a:endParaRPr lang="pt-PT" sz="1400" dirty="0"/>
          </a:p>
          <a:p>
            <a:pPr algn="just"/>
            <a:r>
              <a:rPr lang="pt-PT" sz="1400" dirty="0"/>
              <a:t>Como adquiri um gosto por </a:t>
            </a:r>
            <a:r>
              <a:rPr lang="pt-PT" sz="1400" dirty="0" err="1"/>
              <a:t>Arduino</a:t>
            </a:r>
            <a:r>
              <a:rPr lang="pt-PT" sz="1400" dirty="0"/>
              <a:t>, decidi incorporar aqui alguns projetos que vou realizando nos tempos livres.</a:t>
            </a:r>
          </a:p>
          <a:p>
            <a:pPr algn="just"/>
            <a:endParaRPr lang="pt-PT" sz="1400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3095821-5976-44E9-9A28-BB83DD3DB4A7}"/>
              </a:ext>
            </a:extLst>
          </p:cNvPr>
          <p:cNvGrpSpPr/>
          <p:nvPr/>
        </p:nvGrpSpPr>
        <p:grpSpPr>
          <a:xfrm>
            <a:off x="6197601" y="1949402"/>
            <a:ext cx="2774871" cy="853028"/>
            <a:chOff x="11789729" y="-1748616"/>
            <a:chExt cx="2774871" cy="853028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C764261-3E24-4C76-A4E5-2B6F8BC8BD40}"/>
                </a:ext>
              </a:extLst>
            </p:cNvPr>
            <p:cNvSpPr txBox="1"/>
            <p:nvPr/>
          </p:nvSpPr>
          <p:spPr>
            <a:xfrm>
              <a:off x="12885307" y="-1748616"/>
              <a:ext cx="1679293" cy="7694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i="0" dirty="0">
                  <a:effectLst/>
                  <a:latin typeface="Calibri" panose="020F0502020204030204" pitchFamily="34" charset="0"/>
                </a:rPr>
                <a:t>Corpo do texto: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effectLst/>
                  <a:latin typeface="Calibri" panose="020F0502020204030204" pitchFamily="34" charset="0"/>
                </a:rPr>
                <a:t>Font </a:t>
              </a:r>
              <a:r>
                <a:rPr lang="pt-PT" sz="1100" dirty="0">
                  <a:effectLst/>
                  <a:latin typeface="Calibri" panose="020F0502020204030204" pitchFamily="34" charset="0"/>
                </a:rPr>
                <a:t>(tamanho e tipo);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Justificado;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 err="1">
                  <a:effectLst/>
                  <a:latin typeface="Calibri" panose="020F0502020204030204" pitchFamily="34" charset="0"/>
                </a:rPr>
                <a:t>Padding</a:t>
              </a:r>
              <a:r>
                <a:rPr lang="pt-PT" sz="1100" i="1" dirty="0">
                  <a:effectLst/>
                  <a:latin typeface="Calibri" panose="020F0502020204030204" pitchFamily="34" charset="0"/>
                </a:rPr>
                <a:t>.</a:t>
              </a: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9BD27094-E630-41BB-ACE1-3A1637CC8B41}"/>
                </a:ext>
              </a:extLst>
            </p:cNvPr>
            <p:cNvCxnSpPr>
              <a:cxnSpLocks/>
              <a:stCxn id="61" idx="1"/>
              <a:endCxn id="59" idx="0"/>
            </p:cNvCxnSpPr>
            <p:nvPr/>
          </p:nvCxnSpPr>
          <p:spPr>
            <a:xfrm flipH="1">
              <a:off x="11789729" y="-1363895"/>
              <a:ext cx="1095578" cy="46830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054C789-45C5-4F09-9FF7-8EA3C13067C0}"/>
              </a:ext>
            </a:extLst>
          </p:cNvPr>
          <p:cNvGrpSpPr/>
          <p:nvPr/>
        </p:nvGrpSpPr>
        <p:grpSpPr>
          <a:xfrm>
            <a:off x="3789937" y="4609565"/>
            <a:ext cx="1544063" cy="430887"/>
            <a:chOff x="8406964" y="-52617"/>
            <a:chExt cx="1544063" cy="430887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F15FD9E-E073-4261-A9A4-8F8B0E252582}"/>
                </a:ext>
              </a:extLst>
            </p:cNvPr>
            <p:cNvSpPr txBox="1"/>
            <p:nvPr/>
          </p:nvSpPr>
          <p:spPr>
            <a:xfrm>
              <a:off x="8406964" y="-52617"/>
              <a:ext cx="948314" cy="430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i="0" dirty="0">
                  <a:effectLst/>
                  <a:latin typeface="Calibri" panose="020F0502020204030204" pitchFamily="34" charset="0"/>
                </a:rPr>
                <a:t>Imagem: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Centrada</a:t>
              </a:r>
              <a:endParaRPr lang="pt-PT" sz="1100" i="1" dirty="0">
                <a:effectLst/>
                <a:latin typeface="Calibri" panose="020F0502020204030204" pitchFamily="34" charset="0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2FF7F1AE-C882-48BD-AC4C-296B45F49A1A}"/>
                </a:ext>
              </a:extLst>
            </p:cNvPr>
            <p:cNvCxnSpPr>
              <a:cxnSpLocks/>
              <a:stCxn id="68" idx="3"/>
              <a:endCxn id="10" idx="1"/>
            </p:cNvCxnSpPr>
            <p:nvPr/>
          </p:nvCxnSpPr>
          <p:spPr>
            <a:xfrm>
              <a:off x="9355278" y="162827"/>
              <a:ext cx="595749" cy="146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D516EA9-70F2-4254-BB1A-B5C5C1B566EE}"/>
              </a:ext>
            </a:extLst>
          </p:cNvPr>
          <p:cNvSpPr txBox="1"/>
          <p:nvPr/>
        </p:nvSpPr>
        <p:spPr>
          <a:xfrm>
            <a:off x="8972472" y="4520920"/>
            <a:ext cx="36322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Links rápidos</a:t>
            </a:r>
            <a:br>
              <a:rPr lang="pt-PT" dirty="0"/>
            </a:br>
            <a:r>
              <a:rPr lang="pt-PT" dirty="0"/>
              <a:t>(</a:t>
            </a:r>
            <a:r>
              <a:rPr lang="pt-PT" dirty="0" err="1"/>
              <a:t>Mockup</a:t>
            </a:r>
            <a:r>
              <a:rPr lang="pt-PT" dirty="0"/>
              <a:t>/Código HTML/CSS email/CV/</a:t>
            </a:r>
            <a:r>
              <a:rPr lang="pt-PT" dirty="0" err="1"/>
              <a:t>etc</a:t>
            </a:r>
            <a:r>
              <a:rPr lang="pt-PT" dirty="0"/>
              <a:t>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D1D4F0C-8707-4CD1-B475-1FAB82A3A8C2}"/>
              </a:ext>
            </a:extLst>
          </p:cNvPr>
          <p:cNvGrpSpPr/>
          <p:nvPr/>
        </p:nvGrpSpPr>
        <p:grpSpPr>
          <a:xfrm>
            <a:off x="8335778" y="5444969"/>
            <a:ext cx="3375931" cy="464810"/>
            <a:chOff x="8578996" y="5517255"/>
            <a:chExt cx="3375931" cy="464810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9EE52A1-6221-4E04-8E3C-4EC9989CFFEC}"/>
                </a:ext>
              </a:extLst>
            </p:cNvPr>
            <p:cNvSpPr txBox="1"/>
            <p:nvPr/>
          </p:nvSpPr>
          <p:spPr>
            <a:xfrm>
              <a:off x="8578996" y="5517255"/>
              <a:ext cx="1045296" cy="4308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dirty="0">
                  <a:latin typeface="Calibri" panose="020F0502020204030204" pitchFamily="34" charset="0"/>
                </a:rPr>
                <a:t>Ícones</a:t>
              </a:r>
              <a:r>
                <a:rPr lang="pt-PT" sz="1100" i="0" dirty="0">
                  <a:effectLst/>
                  <a:latin typeface="Calibri" panose="020F0502020204030204" pitchFamily="34" charset="0"/>
                </a:rPr>
                <a:t>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 err="1">
                  <a:latin typeface="Calibri" panose="020F0502020204030204" pitchFamily="34" charset="0"/>
                </a:rPr>
                <a:t>Inline-block</a:t>
              </a:r>
              <a:endParaRPr lang="pt-PT" sz="1100" i="1" dirty="0">
                <a:effectLst/>
                <a:latin typeface="Calibri" panose="020F0502020204030204" pitchFamily="34" charset="0"/>
              </a:endParaRPr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CE1EC5D7-10A6-4366-8BCB-A8CAB31E0D1F}"/>
                </a:ext>
              </a:extLst>
            </p:cNvPr>
            <p:cNvCxnSpPr>
              <a:cxnSpLocks/>
              <a:stCxn id="80" idx="3"/>
            </p:cNvCxnSpPr>
            <p:nvPr/>
          </p:nvCxnSpPr>
          <p:spPr>
            <a:xfrm>
              <a:off x="9624292" y="5732699"/>
              <a:ext cx="48000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28D6C3B-4128-4A30-9BF4-520BE0161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50474" y="5575883"/>
              <a:ext cx="1804453" cy="406182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F39ACC9-AFE8-4C7B-8BB9-EAF5BDAC6AEB}"/>
              </a:ext>
            </a:extLst>
          </p:cNvPr>
          <p:cNvGrpSpPr/>
          <p:nvPr/>
        </p:nvGrpSpPr>
        <p:grpSpPr>
          <a:xfrm>
            <a:off x="5334000" y="3873974"/>
            <a:ext cx="1524000" cy="2166610"/>
            <a:chOff x="5334000" y="3873974"/>
            <a:chExt cx="1524000" cy="2166610"/>
          </a:xfrm>
        </p:grpSpPr>
        <p:pic>
          <p:nvPicPr>
            <p:cNvPr id="10" name="Picture 9" descr="A person posing for the camera&#10;&#10;Description automatically generated">
              <a:extLst>
                <a:ext uri="{FF2B5EF4-FFF2-40B4-BE49-F238E27FC236}">
                  <a16:creationId xmlns:a16="http://schemas.microsoft.com/office/drawing/2014/main" id="{EC8CB02A-5C61-4C3B-B194-0141076DC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3873974"/>
              <a:ext cx="1524000" cy="1905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C5CEA34-9977-49EB-B7DE-CEF12D957D55}"/>
                </a:ext>
              </a:extLst>
            </p:cNvPr>
            <p:cNvSpPr txBox="1"/>
            <p:nvPr/>
          </p:nvSpPr>
          <p:spPr>
            <a:xfrm>
              <a:off x="5767330" y="5778974"/>
              <a:ext cx="648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050" dirty="0"/>
                <a:t>Legenda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7BF6B80-FCE5-44AA-BB51-709CD2E8F5E9}"/>
              </a:ext>
            </a:extLst>
          </p:cNvPr>
          <p:cNvGrpSpPr/>
          <p:nvPr/>
        </p:nvGrpSpPr>
        <p:grpSpPr>
          <a:xfrm>
            <a:off x="10991273" y="0"/>
            <a:ext cx="1108363" cy="369332"/>
            <a:chOff x="10991273" y="0"/>
            <a:chExt cx="1108363" cy="369332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384B808-8621-42D1-9BBA-650D4C0D699A}"/>
                </a:ext>
              </a:extLst>
            </p:cNvPr>
            <p:cNvSpPr txBox="1"/>
            <p:nvPr/>
          </p:nvSpPr>
          <p:spPr>
            <a:xfrm>
              <a:off x="10991273" y="0"/>
              <a:ext cx="11083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Language</a:t>
              </a:r>
            </a:p>
          </p:txBody>
        </p:sp>
        <p:sp>
          <p:nvSpPr>
            <p:cNvPr id="38" name="Arrow: Down 37">
              <a:extLst>
                <a:ext uri="{FF2B5EF4-FFF2-40B4-BE49-F238E27FC236}">
                  <a16:creationId xmlns:a16="http://schemas.microsoft.com/office/drawing/2014/main" id="{3B63C233-8B3B-4456-96F4-E66D0E39AC77}"/>
                </a:ext>
              </a:extLst>
            </p:cNvPr>
            <p:cNvSpPr/>
            <p:nvPr/>
          </p:nvSpPr>
          <p:spPr>
            <a:xfrm>
              <a:off x="12027636" y="176434"/>
              <a:ext cx="72000" cy="72000"/>
            </a:xfrm>
            <a:prstGeom prst="down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204272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C0CDB1-AE35-4F60-BFF6-8B34AACA9197}"/>
              </a:ext>
            </a:extLst>
          </p:cNvPr>
          <p:cNvSpPr/>
          <p:nvPr/>
        </p:nvSpPr>
        <p:spPr>
          <a:xfrm>
            <a:off x="0" y="-55419"/>
            <a:ext cx="12192000" cy="498763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5F549-C093-4E4A-941B-7AF5E369BE16}"/>
              </a:ext>
            </a:extLst>
          </p:cNvPr>
          <p:cNvSpPr txBox="1"/>
          <p:nvPr/>
        </p:nvSpPr>
        <p:spPr>
          <a:xfrm>
            <a:off x="1" y="0"/>
            <a:ext cx="80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EEC646-7520-447B-801B-E67E319B3F35}"/>
              </a:ext>
            </a:extLst>
          </p:cNvPr>
          <p:cNvSpPr txBox="1"/>
          <p:nvPr/>
        </p:nvSpPr>
        <p:spPr>
          <a:xfrm>
            <a:off x="76200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Projetos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23DC7-C3AA-47D2-9721-6F30578E5868}"/>
              </a:ext>
            </a:extLst>
          </p:cNvPr>
          <p:cNvSpPr txBox="1"/>
          <p:nvPr/>
        </p:nvSpPr>
        <p:spPr>
          <a:xfrm>
            <a:off x="1669477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Sobre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1A081F-97FB-45B4-9421-CA40B8CFF272}"/>
              </a:ext>
            </a:extLst>
          </p:cNvPr>
          <p:cNvSpPr txBox="1"/>
          <p:nvPr/>
        </p:nvSpPr>
        <p:spPr>
          <a:xfrm>
            <a:off x="261389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Contacto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CC6676-9C60-490D-9B57-E9668A2CE229}"/>
              </a:ext>
            </a:extLst>
          </p:cNvPr>
          <p:cNvSpPr txBox="1"/>
          <p:nvPr/>
        </p:nvSpPr>
        <p:spPr>
          <a:xfrm>
            <a:off x="4889500" y="543031"/>
            <a:ext cx="241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Projetos </a:t>
            </a:r>
            <a:r>
              <a:rPr lang="pt-PT" sz="2400" b="1" i="0" dirty="0" err="1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Arduino</a:t>
            </a:r>
            <a:endParaRPr lang="pt-PT" sz="2400" b="1" i="0" dirty="0">
              <a:solidFill>
                <a:srgbClr val="8C2D19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EEDCB7-7600-4E44-A49F-C42D99C319D0}"/>
              </a:ext>
            </a:extLst>
          </p:cNvPr>
          <p:cNvSpPr txBox="1"/>
          <p:nvPr/>
        </p:nvSpPr>
        <p:spPr>
          <a:xfrm>
            <a:off x="803565" y="1104383"/>
            <a:ext cx="107418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1400" b="0" i="0" dirty="0">
                <a:effectLst/>
              </a:rPr>
              <a:t>Desde a cadeira </a:t>
            </a:r>
            <a:r>
              <a:rPr lang="pt-PT" sz="1400" b="0" i="1" dirty="0">
                <a:effectLst/>
              </a:rPr>
              <a:t>Sistemas e Automação</a:t>
            </a:r>
            <a:r>
              <a:rPr lang="pt-PT" sz="1400" b="0" i="0" dirty="0">
                <a:effectLst/>
              </a:rPr>
              <a:t> (2º Semestre do 2ª ano do MIEEC na FEUP) adquiri um gosto especial por microcontroladores e pelo </a:t>
            </a:r>
            <a:r>
              <a:rPr lang="pt-PT" sz="1400" b="0" i="0" dirty="0" err="1">
                <a:effectLst/>
              </a:rPr>
              <a:t>Arduino</a:t>
            </a:r>
            <a:r>
              <a:rPr lang="pt-PT" sz="1400" b="0" i="0" dirty="0">
                <a:effectLst/>
              </a:rPr>
              <a:t> em particular.</a:t>
            </a:r>
            <a:br>
              <a:rPr lang="pt-PT" sz="1400" b="0" i="0" dirty="0">
                <a:effectLst/>
              </a:rPr>
            </a:br>
            <a:br>
              <a:rPr lang="pt-PT" sz="1400" b="0" i="0" dirty="0">
                <a:effectLst/>
              </a:rPr>
            </a:br>
            <a:r>
              <a:rPr lang="pt-PT" sz="1400" b="0" i="0" dirty="0">
                <a:effectLst/>
              </a:rPr>
              <a:t>Acabei por adquirir um </a:t>
            </a:r>
            <a:r>
              <a:rPr lang="pt-PT" sz="1400" i="1" dirty="0" err="1"/>
              <a:t>Starter</a:t>
            </a:r>
            <a:r>
              <a:rPr lang="pt-PT" sz="1400" i="1" dirty="0"/>
              <a:t> Kit</a:t>
            </a:r>
            <a:r>
              <a:rPr lang="pt-PT" sz="1400" dirty="0"/>
              <a:t> que </a:t>
            </a:r>
            <a:r>
              <a:rPr lang="pt-PT" sz="1400" b="0" i="0" dirty="0">
                <a:effectLst/>
              </a:rPr>
              <a:t>traz fios, leds, resistências, motores, etc. No fundo, o suficiente para realizar os projetos mais simples, indicados para quem procura divertir-se e aprender simultaneamente.</a:t>
            </a:r>
          </a:p>
          <a:p>
            <a:pPr algn="just"/>
            <a:endParaRPr lang="pt-PT" sz="1400" b="0" i="0" dirty="0">
              <a:effectLst/>
            </a:endParaRPr>
          </a:p>
          <a:p>
            <a:pPr algn="just"/>
            <a:r>
              <a:rPr lang="pt-PT" sz="1400" b="0" i="0" dirty="0">
                <a:effectLst/>
              </a:rPr>
              <a:t>Colocarei aqui alguns projetos que for realizando e que considerar interessantes e que valham a pena ser partilhados.</a:t>
            </a:r>
          </a:p>
          <a:p>
            <a:pPr algn="just"/>
            <a:br>
              <a:rPr lang="pt-PT" sz="1400" b="0" i="0" dirty="0">
                <a:effectLst/>
              </a:rPr>
            </a:br>
            <a:r>
              <a:rPr lang="pt-PT" sz="1400" b="0" i="0" dirty="0">
                <a:effectLst/>
              </a:rPr>
              <a:t>Todo o código e montagens será apresentado.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261B9A-8273-4ED9-B14D-706E49637469}"/>
              </a:ext>
            </a:extLst>
          </p:cNvPr>
          <p:cNvSpPr txBox="1"/>
          <p:nvPr/>
        </p:nvSpPr>
        <p:spPr>
          <a:xfrm>
            <a:off x="3043382" y="3094223"/>
            <a:ext cx="610523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1400" b="1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Lista de projetos</a:t>
            </a:r>
            <a:br>
              <a:rPr lang="pt-PT" sz="1400" b="1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</a:br>
            <a:endParaRPr lang="pt-PT" sz="1400" b="0" i="0" dirty="0">
              <a:solidFill>
                <a:srgbClr val="333333"/>
              </a:solidFill>
              <a:effectLst/>
              <a:latin typeface="Calibri" panose="020F0502020204030204" pitchFamily="34" charset="0"/>
            </a:endParaRPr>
          </a:p>
          <a:p>
            <a:pPr algn="ctr"/>
            <a:r>
              <a:rPr lang="pt-PT" sz="1400" b="1" i="0" u="none" strike="noStrike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Projeto #1</a:t>
            </a:r>
            <a:br>
              <a:rPr lang="pt-PT" sz="1400" dirty="0"/>
            </a:br>
            <a:r>
              <a:rPr lang="pt-PT" sz="1400" b="0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Controlar um motor servo com um comando de infravermelhos</a:t>
            </a:r>
          </a:p>
          <a:p>
            <a:pPr algn="ctr"/>
            <a:r>
              <a:rPr lang="pt-PT" sz="1400" b="1" i="0" u="none" strike="noStrike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Projeto #2</a:t>
            </a:r>
            <a:br>
              <a:rPr lang="pt-PT" sz="1400" dirty="0"/>
            </a:br>
            <a:r>
              <a:rPr lang="pt-PT" sz="1400" b="0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Jogo da memória</a:t>
            </a:r>
          </a:p>
          <a:p>
            <a:pPr algn="ctr"/>
            <a:r>
              <a:rPr lang="pt-PT" sz="1400" b="1" i="0" u="none" strike="noStrike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Projeto #3</a:t>
            </a:r>
            <a:br>
              <a:rPr lang="pt-PT" sz="1400" dirty="0"/>
            </a:br>
            <a:r>
              <a:rPr lang="pt-PT" sz="1400" b="0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Matriz 8x8 </a:t>
            </a:r>
            <a:r>
              <a:rPr lang="pt-PT" sz="1400" b="0" i="1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(em construção)</a:t>
            </a:r>
            <a:endParaRPr lang="pt-PT" sz="1400" b="0" i="0" dirty="0">
              <a:solidFill>
                <a:srgbClr val="333333"/>
              </a:solidFill>
              <a:effectLst/>
              <a:latin typeface="Calibri" panose="020F050202020403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5D91DDE-D985-4681-900E-8F719D89FCBD}"/>
              </a:ext>
            </a:extLst>
          </p:cNvPr>
          <p:cNvGrpSpPr/>
          <p:nvPr/>
        </p:nvGrpSpPr>
        <p:grpSpPr>
          <a:xfrm>
            <a:off x="628508" y="4394563"/>
            <a:ext cx="4141642" cy="1461970"/>
            <a:chOff x="5893956" y="548801"/>
            <a:chExt cx="4141642" cy="146197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EC3C44D-20D1-4A93-B4CA-FEB151A2D500}"/>
                </a:ext>
              </a:extLst>
            </p:cNvPr>
            <p:cNvSpPr txBox="1"/>
            <p:nvPr/>
          </p:nvSpPr>
          <p:spPr>
            <a:xfrm>
              <a:off x="5893956" y="902775"/>
              <a:ext cx="3351645" cy="11079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dirty="0">
                  <a:latin typeface="Calibri" panose="020F0502020204030204" pitchFamily="34" charset="0"/>
                </a:rPr>
                <a:t>Lista de projetos: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Centrado.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pt-PT" sz="1100" dirty="0">
                <a:latin typeface="Calibri" panose="020F0502020204030204" pitchFamily="34" charset="0"/>
              </a:endParaRPr>
            </a:p>
            <a:p>
              <a:r>
                <a:rPr lang="pt-PT" sz="1100" dirty="0">
                  <a:latin typeface="Calibri" panose="020F0502020204030204" pitchFamily="34" charset="0"/>
                </a:rPr>
                <a:t>Alteração de características durante </a:t>
              </a:r>
              <a:r>
                <a:rPr lang="pt-PT" sz="1100" i="1" dirty="0" err="1">
                  <a:latin typeface="Calibri" panose="020F0502020204030204" pitchFamily="34" charset="0"/>
                </a:rPr>
                <a:t>hover</a:t>
              </a:r>
              <a:r>
                <a:rPr lang="pt-PT" sz="1100" i="1" dirty="0">
                  <a:latin typeface="Calibri" panose="020F0502020204030204" pitchFamily="34" charset="0"/>
                </a:rPr>
                <a:t>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Cor dos elementos “</a:t>
              </a:r>
              <a:r>
                <a:rPr lang="pt-PT" sz="1100" i="1" dirty="0">
                  <a:latin typeface="Calibri" panose="020F0502020204030204" pitchFamily="34" charset="0"/>
                </a:rPr>
                <a:t>Projeto #X”</a:t>
              </a:r>
              <a:r>
                <a:rPr lang="pt-PT" sz="1100" dirty="0">
                  <a:latin typeface="Calibri" panose="020F0502020204030204" pitchFamily="34" charset="0"/>
                </a:rPr>
                <a:t> muda para preto (hiperligação para página do projeto).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AB1B02D-8221-45AB-B462-268A40C57D36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 flipV="1">
              <a:off x="9245601" y="548801"/>
              <a:ext cx="789997" cy="90797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101CE16-43AB-489E-9215-AF0CCC3E8765}"/>
              </a:ext>
            </a:extLst>
          </p:cNvPr>
          <p:cNvGrpSpPr/>
          <p:nvPr/>
        </p:nvGrpSpPr>
        <p:grpSpPr>
          <a:xfrm>
            <a:off x="10991273" y="0"/>
            <a:ext cx="1108363" cy="369332"/>
            <a:chOff x="10991273" y="0"/>
            <a:chExt cx="1108363" cy="36933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79616E5-4404-4368-8B5D-9D5FBD8B8608}"/>
                </a:ext>
              </a:extLst>
            </p:cNvPr>
            <p:cNvSpPr txBox="1"/>
            <p:nvPr/>
          </p:nvSpPr>
          <p:spPr>
            <a:xfrm>
              <a:off x="10991273" y="0"/>
              <a:ext cx="11083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Language</a:t>
              </a:r>
            </a:p>
          </p:txBody>
        </p:sp>
        <p:sp>
          <p:nvSpPr>
            <p:cNvPr id="21" name="Arrow: Down 20">
              <a:extLst>
                <a:ext uri="{FF2B5EF4-FFF2-40B4-BE49-F238E27FC236}">
                  <a16:creationId xmlns:a16="http://schemas.microsoft.com/office/drawing/2014/main" id="{8440A01F-EA24-4166-897D-711FE89E40DD}"/>
                </a:ext>
              </a:extLst>
            </p:cNvPr>
            <p:cNvSpPr/>
            <p:nvPr/>
          </p:nvSpPr>
          <p:spPr>
            <a:xfrm>
              <a:off x="12027636" y="176434"/>
              <a:ext cx="72000" cy="72000"/>
            </a:xfrm>
            <a:prstGeom prst="down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418910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C0CDB1-AE35-4F60-BFF6-8B34AACA9197}"/>
              </a:ext>
            </a:extLst>
          </p:cNvPr>
          <p:cNvSpPr/>
          <p:nvPr/>
        </p:nvSpPr>
        <p:spPr>
          <a:xfrm>
            <a:off x="0" y="-55419"/>
            <a:ext cx="12192000" cy="498763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5F549-C093-4E4A-941B-7AF5E369BE16}"/>
              </a:ext>
            </a:extLst>
          </p:cNvPr>
          <p:cNvSpPr txBox="1"/>
          <p:nvPr/>
        </p:nvSpPr>
        <p:spPr>
          <a:xfrm>
            <a:off x="1" y="0"/>
            <a:ext cx="80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23DC7-C3AA-47D2-9721-6F30578E5868}"/>
              </a:ext>
            </a:extLst>
          </p:cNvPr>
          <p:cNvSpPr txBox="1"/>
          <p:nvPr/>
        </p:nvSpPr>
        <p:spPr>
          <a:xfrm>
            <a:off x="1669477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Sobre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1A081F-97FB-45B4-9421-CA40B8CFF272}"/>
              </a:ext>
            </a:extLst>
          </p:cNvPr>
          <p:cNvSpPr txBox="1"/>
          <p:nvPr/>
        </p:nvSpPr>
        <p:spPr>
          <a:xfrm>
            <a:off x="261389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Contacto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E386AA-4C90-4A3D-8406-62FC58649A7A}"/>
              </a:ext>
            </a:extLst>
          </p:cNvPr>
          <p:cNvSpPr txBox="1"/>
          <p:nvPr/>
        </p:nvSpPr>
        <p:spPr>
          <a:xfrm>
            <a:off x="803565" y="2055827"/>
            <a:ext cx="419792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PT" sz="1000" b="1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Índice</a:t>
            </a:r>
          </a:p>
          <a:p>
            <a:pPr lvl="1" algn="just">
              <a:buFont typeface="+mj-lt"/>
              <a:buAutoNum type="arabicPeriod"/>
            </a:pPr>
            <a:r>
              <a:rPr lang="pt-PT" sz="9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 Objetivo</a:t>
            </a:r>
          </a:p>
          <a:p>
            <a:pPr lvl="1" algn="just">
              <a:buFont typeface="+mj-lt"/>
              <a:buAutoNum type="arabicPeriod"/>
            </a:pPr>
            <a:r>
              <a:rPr lang="pt-PT" sz="900" b="1" i="0" u="none" strike="noStrike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 Material</a:t>
            </a:r>
            <a:endParaRPr lang="pt-PT" sz="900" b="1" i="0" dirty="0">
              <a:solidFill>
                <a:srgbClr val="8C2D19"/>
              </a:solidFill>
              <a:effectLst/>
              <a:latin typeface="Calibri" panose="020F0502020204030204" pitchFamily="34" charset="0"/>
            </a:endParaRPr>
          </a:p>
          <a:p>
            <a:pPr lvl="1" algn="just">
              <a:buFont typeface="+mj-lt"/>
              <a:buAutoNum type="arabicPeriod"/>
            </a:pPr>
            <a:r>
              <a:rPr lang="pt-PT" sz="900" b="1" i="0" u="none" strike="noStrike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 Descodificação do comando</a:t>
            </a:r>
            <a:endParaRPr lang="pt-PT" sz="900" b="1" i="0" dirty="0">
              <a:solidFill>
                <a:srgbClr val="8C2D19"/>
              </a:solidFill>
              <a:effectLst/>
              <a:latin typeface="Calibri" panose="020F0502020204030204" pitchFamily="34" charset="0"/>
            </a:endParaRPr>
          </a:p>
          <a:p>
            <a:pPr marL="1200150" lvl="2" indent="-285750" algn="just">
              <a:buFont typeface="Courier New" panose="02070309020205020404" pitchFamily="49" charset="0"/>
              <a:buChar char="o"/>
            </a:pPr>
            <a:r>
              <a:rPr lang="pt-PT" sz="900" b="1" i="0" u="none" strike="noStrike" dirty="0">
                <a:solidFill>
                  <a:srgbClr val="2A47A5"/>
                </a:solidFill>
                <a:effectLst/>
                <a:latin typeface="Calibri" panose="020F0502020204030204" pitchFamily="34" charset="0"/>
              </a:rPr>
              <a:t>Montagem</a:t>
            </a:r>
            <a:endParaRPr lang="pt-PT" sz="900" b="1" i="0" dirty="0">
              <a:solidFill>
                <a:srgbClr val="2A47A5"/>
              </a:solidFill>
              <a:effectLst/>
              <a:latin typeface="Calibri" panose="020F0502020204030204" pitchFamily="34" charset="0"/>
            </a:endParaRPr>
          </a:p>
          <a:p>
            <a:pPr marL="1200150" lvl="2" indent="-285750" algn="just">
              <a:buFont typeface="Courier New" panose="02070309020205020404" pitchFamily="49" charset="0"/>
              <a:buChar char="o"/>
            </a:pPr>
            <a:r>
              <a:rPr lang="pt-PT" sz="900" b="1" i="0" u="none" strike="noStrike" dirty="0">
                <a:solidFill>
                  <a:srgbClr val="2A47A5"/>
                </a:solidFill>
                <a:effectLst/>
                <a:latin typeface="Calibri" panose="020F0502020204030204" pitchFamily="34" charset="0"/>
              </a:rPr>
              <a:t>Código</a:t>
            </a:r>
            <a:endParaRPr lang="pt-PT" sz="900" b="1" i="0" dirty="0">
              <a:solidFill>
                <a:srgbClr val="2A47A5"/>
              </a:solidFill>
              <a:effectLst/>
              <a:latin typeface="Calibri" panose="020F0502020204030204" pitchFamily="34" charset="0"/>
            </a:endParaRPr>
          </a:p>
          <a:p>
            <a:pPr marL="1200150" lvl="2" indent="-285750" algn="just">
              <a:buFont typeface="Courier New" panose="02070309020205020404" pitchFamily="49" charset="0"/>
              <a:buChar char="o"/>
            </a:pPr>
            <a:r>
              <a:rPr lang="pt-PT" sz="900" b="1" i="0" u="none" strike="noStrike" dirty="0">
                <a:solidFill>
                  <a:srgbClr val="2A47A5"/>
                </a:solidFill>
                <a:effectLst/>
                <a:latin typeface="Calibri" panose="020F0502020204030204" pitchFamily="34" charset="0"/>
              </a:rPr>
              <a:t>Interpretação dos resultados</a:t>
            </a:r>
            <a:endParaRPr lang="pt-PT" sz="900" b="1" i="0" dirty="0">
              <a:solidFill>
                <a:srgbClr val="2A47A5"/>
              </a:solidFill>
              <a:effectLst/>
              <a:latin typeface="Calibri" panose="020F0502020204030204" pitchFamily="34" charset="0"/>
            </a:endParaRPr>
          </a:p>
          <a:p>
            <a:pPr lvl="1" algn="just">
              <a:buFont typeface="+mj-lt"/>
              <a:buAutoNum type="arabicPeriod"/>
            </a:pPr>
            <a:r>
              <a:rPr lang="pt-PT" sz="900" b="1" i="0" u="none" strike="noStrike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 Controlar o Servo</a:t>
            </a:r>
            <a:endParaRPr lang="pt-PT" sz="900" b="1" i="0" dirty="0">
              <a:solidFill>
                <a:srgbClr val="8C2D19"/>
              </a:solidFill>
              <a:effectLst/>
              <a:latin typeface="Calibri" panose="020F0502020204030204" pitchFamily="34" charset="0"/>
            </a:endParaRPr>
          </a:p>
          <a:p>
            <a:pPr marL="1200150" lvl="2" indent="-285750" algn="just">
              <a:buFont typeface="Courier New" panose="02070309020205020404" pitchFamily="49" charset="0"/>
              <a:buChar char="o"/>
            </a:pPr>
            <a:r>
              <a:rPr lang="pt-PT" sz="900" b="1" i="0" u="none" strike="noStrike" dirty="0">
                <a:solidFill>
                  <a:srgbClr val="2A47A5"/>
                </a:solidFill>
                <a:effectLst/>
                <a:latin typeface="Calibri" panose="020F0502020204030204" pitchFamily="34" charset="0"/>
              </a:rPr>
              <a:t>Montagem</a:t>
            </a:r>
            <a:endParaRPr lang="pt-PT" sz="900" b="1" i="0" dirty="0">
              <a:solidFill>
                <a:srgbClr val="2A47A5"/>
              </a:solidFill>
              <a:effectLst/>
              <a:latin typeface="Calibri" panose="020F0502020204030204" pitchFamily="34" charset="0"/>
            </a:endParaRPr>
          </a:p>
          <a:p>
            <a:pPr marL="1200150" lvl="2" indent="-285750" algn="just">
              <a:buFont typeface="Courier New" panose="02070309020205020404" pitchFamily="49" charset="0"/>
              <a:buChar char="o"/>
            </a:pPr>
            <a:r>
              <a:rPr lang="pt-PT" sz="900" b="1" i="0" u="none" strike="noStrike" dirty="0">
                <a:solidFill>
                  <a:srgbClr val="2A47A5"/>
                </a:solidFill>
                <a:effectLst/>
                <a:latin typeface="Calibri" panose="020F0502020204030204" pitchFamily="34" charset="0"/>
              </a:rPr>
              <a:t>Código</a:t>
            </a:r>
            <a:endParaRPr lang="pt-PT" sz="900" b="1" i="0" dirty="0">
              <a:solidFill>
                <a:srgbClr val="2A47A5"/>
              </a:solidFill>
              <a:effectLst/>
              <a:latin typeface="Calibri" panose="020F0502020204030204" pitchFamily="34" charset="0"/>
            </a:endParaRPr>
          </a:p>
          <a:p>
            <a:pPr marL="1200150" lvl="2" indent="-285750" algn="just">
              <a:buFont typeface="Courier New" panose="02070309020205020404" pitchFamily="49" charset="0"/>
              <a:buChar char="o"/>
            </a:pPr>
            <a:r>
              <a:rPr lang="pt-PT" sz="900" b="1" i="0" u="none" strike="noStrike" dirty="0">
                <a:solidFill>
                  <a:srgbClr val="2A47A5"/>
                </a:solidFill>
                <a:effectLst/>
                <a:latin typeface="Calibri" panose="020F0502020204030204" pitchFamily="34" charset="0"/>
              </a:rPr>
              <a:t>Resultados</a:t>
            </a:r>
            <a:endParaRPr lang="pt-PT" sz="900" b="1" i="0" dirty="0">
              <a:solidFill>
                <a:srgbClr val="2A47A5"/>
              </a:solidFill>
              <a:effectLst/>
              <a:latin typeface="Calibri" panose="020F0502020204030204" pitchFamily="34" charset="0"/>
            </a:endParaRPr>
          </a:p>
        </p:txBody>
      </p:sp>
      <p:pic>
        <p:nvPicPr>
          <p:cNvPr id="12" name="Picture 11" descr="Projeto #1">
            <a:extLst>
              <a:ext uri="{FF2B5EF4-FFF2-40B4-BE49-F238E27FC236}">
                <a16:creationId xmlns:a16="http://schemas.microsoft.com/office/drawing/2014/main" id="{1BD35621-7C22-42FB-A41C-1F3254948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049" y="1508717"/>
            <a:ext cx="2095816" cy="11788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7A51523-4244-4B6C-B040-F641ED3C5F84}"/>
              </a:ext>
            </a:extLst>
          </p:cNvPr>
          <p:cNvSpPr txBox="1"/>
          <p:nvPr/>
        </p:nvSpPr>
        <p:spPr>
          <a:xfrm>
            <a:off x="895743" y="929900"/>
            <a:ext cx="3150489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t-PT" sz="1100" dirty="0">
                <a:latin typeface="Calibri" panose="020F0502020204030204" pitchFamily="34" charset="0"/>
              </a:rPr>
              <a:t>Características das listas (ordenada e não ordenada) são diferentes: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100" i="1" dirty="0">
                <a:latin typeface="Calibri" panose="020F0502020204030204" pitchFamily="34" charset="0"/>
              </a:rPr>
              <a:t>Font </a:t>
            </a:r>
            <a:r>
              <a:rPr lang="pt-PT" sz="1100" dirty="0">
                <a:latin typeface="Calibri" panose="020F0502020204030204" pitchFamily="34" charset="0"/>
              </a:rPr>
              <a:t>(cor e tamanho);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100" dirty="0">
                <a:latin typeface="Calibri" panose="020F0502020204030204" pitchFamily="34" charset="0"/>
              </a:rPr>
              <a:t>Hiperligação para as secções/subsecções.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BDCD0DE-05DA-426D-81F0-0D312205265C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2470988" y="1699341"/>
            <a:ext cx="0" cy="553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8EFCEE-9794-4E14-8B32-CF5CCDE9584C}"/>
              </a:ext>
            </a:extLst>
          </p:cNvPr>
          <p:cNvSpPr txBox="1"/>
          <p:nvPr/>
        </p:nvSpPr>
        <p:spPr>
          <a:xfrm>
            <a:off x="762004" y="3494899"/>
            <a:ext cx="1074189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pt-PT" altLang="pt-PT" sz="1100" b="1" i="0" u="none" strike="noStrike" cap="none" normalizeH="0" baseline="0" dirty="0">
                <a:ln>
                  <a:noFill/>
                </a:ln>
                <a:solidFill>
                  <a:srgbClr val="8C2D1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1. Objetivo</a:t>
            </a:r>
            <a:endParaRPr lang="pt-PT" sz="1050" b="0" i="0" dirty="0">
              <a:solidFill>
                <a:srgbClr val="333333"/>
              </a:solidFill>
              <a:effectLst/>
              <a:latin typeface="Calibri" panose="020F0502020204030204" pitchFamily="34" charset="0"/>
            </a:endParaRPr>
          </a:p>
          <a:p>
            <a:pPr algn="just"/>
            <a:br>
              <a:rPr lang="pt-PT" sz="500" b="0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</a:br>
            <a:r>
              <a:rPr lang="pt-PT" sz="900" b="0" i="0" dirty="0">
                <a:solidFill>
                  <a:srgbClr val="333333"/>
                </a:solidFill>
                <a:effectLst/>
              </a:rPr>
              <a:t>Neste projeto iremos controlar um motor servo com um comando de infravermelhos.</a:t>
            </a:r>
          </a:p>
          <a:p>
            <a:pPr algn="just"/>
            <a:endParaRPr lang="pt-PT" sz="900" b="0" i="0" dirty="0">
              <a:solidFill>
                <a:srgbClr val="333333"/>
              </a:solidFill>
              <a:effectLst/>
            </a:endParaRPr>
          </a:p>
          <a:p>
            <a:pPr algn="just"/>
            <a:r>
              <a:rPr lang="pt-PT" sz="900" b="0" i="0" dirty="0">
                <a:solidFill>
                  <a:srgbClr val="333333"/>
                </a:solidFill>
                <a:effectLst/>
              </a:rPr>
              <a:t>Começaremos por descodificar o comando, ou seja, obter o código correspondente a cada um dos botões de forma a que o microcontrolador saiba qual está a ser premida.</a:t>
            </a:r>
          </a:p>
          <a:p>
            <a:pPr algn="just"/>
            <a:endParaRPr lang="pt-PT" sz="900" b="0" i="0" dirty="0">
              <a:solidFill>
                <a:srgbClr val="333333"/>
              </a:solidFill>
              <a:effectLst/>
            </a:endParaRPr>
          </a:p>
          <a:p>
            <a:pPr algn="just"/>
            <a:r>
              <a:rPr lang="pt-PT" sz="900" b="0" i="0" dirty="0">
                <a:solidFill>
                  <a:srgbClr val="333333"/>
                </a:solidFill>
                <a:effectLst/>
              </a:rPr>
              <a:t>De seguida, enviaremos instruções ao servo, consoante o botão que for premido. Seremos capazes de ajustar a velocidade à qual o motor se vai mover, assim como fazer o motor girar para posições que definirmos.</a:t>
            </a:r>
          </a:p>
          <a:p>
            <a:pPr algn="just"/>
            <a:endParaRPr lang="pt-PT" sz="900" b="0" i="0" dirty="0">
              <a:solidFill>
                <a:srgbClr val="333333"/>
              </a:solidFill>
              <a:effectLst/>
            </a:endParaRPr>
          </a:p>
          <a:p>
            <a:pPr algn="just"/>
            <a:r>
              <a:rPr lang="pt-PT" sz="900" b="0" i="0" dirty="0">
                <a:solidFill>
                  <a:srgbClr val="333333"/>
                </a:solidFill>
                <a:effectLst/>
              </a:rPr>
              <a:t>Penso que este trabalho não trará dificuldades de maior, pois tanto a montagem como o código são fáceis de acompanhar. Talvez a parte da descodificação seja a mais trabalhosa, pois temos de registar certa de 28 códigos (dependendo de comando), o que pode tornar-se repetitivo.</a:t>
            </a:r>
          </a:p>
          <a:p>
            <a:endParaRPr kumimoji="0" lang="pt-PT" altLang="pt-PT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pt-PT" altLang="pt-PT" sz="1100" b="1" dirty="0">
                <a:solidFill>
                  <a:srgbClr val="8C2D19"/>
                </a:solidFill>
                <a:cs typeface="Calibri" panose="020F0502020204030204" pitchFamily="34" charset="0"/>
              </a:rPr>
              <a:t>2</a:t>
            </a:r>
            <a:r>
              <a:rPr kumimoji="0" lang="pt-PT" altLang="pt-PT" sz="1100" b="1" i="0" u="none" strike="noStrike" cap="none" normalizeH="0" baseline="0" dirty="0">
                <a:ln>
                  <a:noFill/>
                </a:ln>
                <a:solidFill>
                  <a:srgbClr val="8C2D19"/>
                </a:solidFill>
                <a:effectLst/>
                <a:cs typeface="Calibri" panose="020F0502020204030204" pitchFamily="34" charset="0"/>
              </a:rPr>
              <a:t>. Material</a:t>
            </a:r>
            <a:endParaRPr kumimoji="0" lang="pt-PT" altLang="pt-PT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pt-PT" sz="800" b="0" i="0" dirty="0">
              <a:solidFill>
                <a:srgbClr val="333333"/>
              </a:solidFill>
              <a:effectLst/>
              <a:latin typeface="Calibri" panose="020F0502020204030204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133E3F6-E6D6-4469-A99A-1C9D2B1958A1}"/>
              </a:ext>
            </a:extLst>
          </p:cNvPr>
          <p:cNvGrpSpPr/>
          <p:nvPr/>
        </p:nvGrpSpPr>
        <p:grpSpPr>
          <a:xfrm>
            <a:off x="6463434" y="3330405"/>
            <a:ext cx="1830819" cy="600164"/>
            <a:chOff x="4343074" y="1777578"/>
            <a:chExt cx="1830819" cy="60016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AC13F54-B021-4C2B-A185-81E5F327A6B7}"/>
                </a:ext>
              </a:extLst>
            </p:cNvPr>
            <p:cNvSpPr txBox="1"/>
            <p:nvPr/>
          </p:nvSpPr>
          <p:spPr>
            <a:xfrm>
              <a:off x="4843680" y="1777578"/>
              <a:ext cx="1330213" cy="60016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dirty="0">
                  <a:latin typeface="Calibri" panose="020F0502020204030204" pitchFamily="34" charset="0"/>
                </a:rPr>
                <a:t>Título da secção: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latin typeface="Calibri" panose="020F0502020204030204" pitchFamily="34" charset="0"/>
                </a:rPr>
                <a:t>Font </a:t>
              </a:r>
              <a:r>
                <a:rPr lang="pt-PT" sz="1100" dirty="0">
                  <a:latin typeface="Calibri" panose="020F0502020204030204" pitchFamily="34" charset="0"/>
                </a:rPr>
                <a:t>(tamanho);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Centrado.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2311932-09E5-41C0-AFF6-7386B8DD54B8}"/>
                </a:ext>
              </a:extLst>
            </p:cNvPr>
            <p:cNvCxnSpPr>
              <a:cxnSpLocks/>
              <a:stCxn id="31" idx="1"/>
            </p:cNvCxnSpPr>
            <p:nvPr/>
          </p:nvCxnSpPr>
          <p:spPr>
            <a:xfrm flipH="1">
              <a:off x="4343074" y="2077660"/>
              <a:ext cx="50060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2">
            <a:extLst>
              <a:ext uri="{FF2B5EF4-FFF2-40B4-BE49-F238E27FC236}">
                <a16:creationId xmlns:a16="http://schemas.microsoft.com/office/drawing/2014/main" id="{5D2D06E8-8171-4152-8E89-EF3D431AF86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03565" y="4922362"/>
            <a:ext cx="10742400" cy="36000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PT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2FB65D2D-21F8-4DD0-96EB-5AE001528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3284" y="5198740"/>
            <a:ext cx="2699329" cy="141522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5F2ABD7-59D4-42F1-9236-689DBAEED7AA}"/>
              </a:ext>
            </a:extLst>
          </p:cNvPr>
          <p:cNvSpPr txBox="1"/>
          <p:nvPr/>
        </p:nvSpPr>
        <p:spPr>
          <a:xfrm>
            <a:off x="5766957" y="6596390"/>
            <a:ext cx="648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050" dirty="0"/>
              <a:t>Legenda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DD15223-DDC4-4731-8212-D3E5E3D6A0C2}"/>
              </a:ext>
            </a:extLst>
          </p:cNvPr>
          <p:cNvGrpSpPr/>
          <p:nvPr/>
        </p:nvGrpSpPr>
        <p:grpSpPr>
          <a:xfrm>
            <a:off x="7138865" y="1882142"/>
            <a:ext cx="1695928" cy="600164"/>
            <a:chOff x="6950155" y="1666626"/>
            <a:chExt cx="1695928" cy="60016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C0BE219-C4F3-49FB-948B-70025F7A348F}"/>
                </a:ext>
              </a:extLst>
            </p:cNvPr>
            <p:cNvSpPr txBox="1"/>
            <p:nvPr/>
          </p:nvSpPr>
          <p:spPr>
            <a:xfrm>
              <a:off x="7620418" y="1666626"/>
              <a:ext cx="1025665" cy="60016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dirty="0">
                  <a:latin typeface="Calibri" panose="020F0502020204030204" pitchFamily="34" charset="0"/>
                </a:rPr>
                <a:t>Figuras: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Centradas;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 err="1">
                  <a:latin typeface="Calibri" panose="020F0502020204030204" pitchFamily="34" charset="0"/>
                </a:rPr>
                <a:t>Padding</a:t>
              </a:r>
              <a:r>
                <a:rPr lang="pt-PT" sz="1100" dirty="0">
                  <a:latin typeface="Calibri" panose="020F0502020204030204" pitchFamily="34" charset="0"/>
                </a:rPr>
                <a:t>.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6A94526-29B1-4F1C-B3DE-3A05EDE462C3}"/>
                </a:ext>
              </a:extLst>
            </p:cNvPr>
            <p:cNvCxnSpPr>
              <a:cxnSpLocks/>
              <a:stCxn id="28" idx="1"/>
              <a:endCxn id="12" idx="3"/>
            </p:cNvCxnSpPr>
            <p:nvPr/>
          </p:nvCxnSpPr>
          <p:spPr>
            <a:xfrm flipH="1" flipV="1">
              <a:off x="6950155" y="1882649"/>
              <a:ext cx="670263" cy="8405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E5BAA3F-9F2F-4160-AFFB-278B0E37CBFB}"/>
              </a:ext>
            </a:extLst>
          </p:cNvPr>
          <p:cNvGrpSpPr/>
          <p:nvPr/>
        </p:nvGrpSpPr>
        <p:grpSpPr>
          <a:xfrm>
            <a:off x="6414957" y="6165078"/>
            <a:ext cx="2866204" cy="600164"/>
            <a:chOff x="3879992" y="1947445"/>
            <a:chExt cx="2866204" cy="600164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94945F1-7DAD-44AA-BFBA-430BA5EE8B06}"/>
                </a:ext>
              </a:extLst>
            </p:cNvPr>
            <p:cNvSpPr txBox="1"/>
            <p:nvPr/>
          </p:nvSpPr>
          <p:spPr>
            <a:xfrm>
              <a:off x="5333680" y="1947445"/>
              <a:ext cx="1412516" cy="60016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dirty="0">
                  <a:latin typeface="Calibri" panose="020F0502020204030204" pitchFamily="34" charset="0"/>
                </a:rPr>
                <a:t>Legendas das figuras: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latin typeface="Calibri" panose="020F0502020204030204" pitchFamily="34" charset="0"/>
                </a:rPr>
                <a:t>Font </a:t>
              </a:r>
              <a:r>
                <a:rPr lang="pt-PT" sz="1100" dirty="0">
                  <a:latin typeface="Calibri" panose="020F0502020204030204" pitchFamily="34" charset="0"/>
                </a:rPr>
                <a:t>(tamanho);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Centrado.</a:t>
              </a: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3D5A2F78-5111-4CBE-B113-216EAE807179}"/>
                </a:ext>
              </a:extLst>
            </p:cNvPr>
            <p:cNvCxnSpPr>
              <a:cxnSpLocks/>
              <a:stCxn id="56" idx="1"/>
              <a:endCxn id="38" idx="3"/>
            </p:cNvCxnSpPr>
            <p:nvPr/>
          </p:nvCxnSpPr>
          <p:spPr>
            <a:xfrm flipH="1">
              <a:off x="3879992" y="2247527"/>
              <a:ext cx="1453688" cy="2620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ACAA4981-6405-4CA7-9E94-40C5D31F4AD3}"/>
              </a:ext>
            </a:extLst>
          </p:cNvPr>
          <p:cNvSpPr txBox="1"/>
          <p:nvPr/>
        </p:nvSpPr>
        <p:spPr>
          <a:xfrm>
            <a:off x="76200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Projetos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2752B73-6C48-4086-831D-E6AE598B3E66}"/>
              </a:ext>
            </a:extLst>
          </p:cNvPr>
          <p:cNvGrpSpPr/>
          <p:nvPr/>
        </p:nvGrpSpPr>
        <p:grpSpPr>
          <a:xfrm>
            <a:off x="10991273" y="0"/>
            <a:ext cx="1108363" cy="369332"/>
            <a:chOff x="10991273" y="0"/>
            <a:chExt cx="1108363" cy="36933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AD982BF-61D2-4099-A0A9-8D9471A5B93F}"/>
                </a:ext>
              </a:extLst>
            </p:cNvPr>
            <p:cNvSpPr txBox="1"/>
            <p:nvPr/>
          </p:nvSpPr>
          <p:spPr>
            <a:xfrm>
              <a:off x="10991273" y="0"/>
              <a:ext cx="11083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Language</a:t>
              </a:r>
            </a:p>
          </p:txBody>
        </p:sp>
        <p:sp>
          <p:nvSpPr>
            <p:cNvPr id="36" name="Arrow: Down 35">
              <a:extLst>
                <a:ext uri="{FF2B5EF4-FFF2-40B4-BE49-F238E27FC236}">
                  <a16:creationId xmlns:a16="http://schemas.microsoft.com/office/drawing/2014/main" id="{7BDC9AAE-8405-4E8E-8453-80605694BF67}"/>
                </a:ext>
              </a:extLst>
            </p:cNvPr>
            <p:cNvSpPr/>
            <p:nvPr/>
          </p:nvSpPr>
          <p:spPr>
            <a:xfrm>
              <a:off x="12027636" y="176434"/>
              <a:ext cx="72000" cy="72000"/>
            </a:xfrm>
            <a:prstGeom prst="down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B5B9889-2BEE-4D3D-B820-04AC4DDAE96E}"/>
              </a:ext>
            </a:extLst>
          </p:cNvPr>
          <p:cNvGrpSpPr/>
          <p:nvPr/>
        </p:nvGrpSpPr>
        <p:grpSpPr>
          <a:xfrm>
            <a:off x="1332819" y="4988153"/>
            <a:ext cx="1598467" cy="1009620"/>
            <a:chOff x="4843680" y="1368122"/>
            <a:chExt cx="1598467" cy="1009620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D18C594-97D2-4170-B760-EF2F03891DAE}"/>
                </a:ext>
              </a:extLst>
            </p:cNvPr>
            <p:cNvSpPr txBox="1"/>
            <p:nvPr/>
          </p:nvSpPr>
          <p:spPr>
            <a:xfrm>
              <a:off x="4843680" y="1777578"/>
              <a:ext cx="1598467" cy="60016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dirty="0">
                  <a:latin typeface="Calibri" panose="020F0502020204030204" pitchFamily="34" charset="0"/>
                </a:rPr>
                <a:t>Separador de secções: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latin typeface="Calibri" panose="020F0502020204030204" pitchFamily="34" charset="0"/>
                </a:rPr>
                <a:t>Cor;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latin typeface="Calibri" panose="020F0502020204030204" pitchFamily="34" charset="0"/>
                </a:rPr>
                <a:t>Tamanho.</a:t>
              </a:r>
              <a:endParaRPr lang="pt-PT" sz="1100" dirty="0">
                <a:latin typeface="Calibri" panose="020F0502020204030204" pitchFamily="34" charset="0"/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8232DFD3-25F5-4715-AA60-C8696F2589AE}"/>
                </a:ext>
              </a:extLst>
            </p:cNvPr>
            <p:cNvCxnSpPr>
              <a:cxnSpLocks/>
              <a:stCxn id="40" idx="0"/>
            </p:cNvCxnSpPr>
            <p:nvPr/>
          </p:nvCxnSpPr>
          <p:spPr>
            <a:xfrm flipV="1">
              <a:off x="5642914" y="1368122"/>
              <a:ext cx="770473" cy="40945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4C5411-91FF-4DF3-8EBF-2623E4AF8D4C}"/>
              </a:ext>
            </a:extLst>
          </p:cNvPr>
          <p:cNvGrpSpPr/>
          <p:nvPr/>
        </p:nvGrpSpPr>
        <p:grpSpPr>
          <a:xfrm>
            <a:off x="6970588" y="650466"/>
            <a:ext cx="2607475" cy="600164"/>
            <a:chOff x="6970588" y="650466"/>
            <a:chExt cx="2607475" cy="60016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2F2AC68-6BF5-4427-B2B1-6CBB11A43E38}"/>
                </a:ext>
              </a:extLst>
            </p:cNvPr>
            <p:cNvSpPr txBox="1"/>
            <p:nvPr/>
          </p:nvSpPr>
          <p:spPr>
            <a:xfrm>
              <a:off x="7629146" y="650466"/>
              <a:ext cx="1948917" cy="60016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dirty="0">
                  <a:latin typeface="Calibri" panose="020F0502020204030204" pitchFamily="34" charset="0"/>
                </a:rPr>
                <a:t>Subtítulo do projeto: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latin typeface="Calibri" panose="020F0502020204030204" pitchFamily="34" charset="0"/>
                </a:rPr>
                <a:t>Font </a:t>
              </a:r>
              <a:r>
                <a:rPr lang="pt-PT" sz="1100" dirty="0">
                  <a:latin typeface="Calibri" panose="020F0502020204030204" pitchFamily="34" charset="0"/>
                </a:rPr>
                <a:t>(tipo, cor e tamanho);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Centrado.</a:t>
              </a:r>
            </a:p>
          </p:txBody>
        </p: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BA1C299F-F65F-4C15-AE7C-CD5BCC527A32}"/>
                </a:ext>
              </a:extLst>
            </p:cNvPr>
            <p:cNvCxnSpPr>
              <a:cxnSpLocks/>
              <a:stCxn id="2" idx="1"/>
            </p:cNvCxnSpPr>
            <p:nvPr/>
          </p:nvCxnSpPr>
          <p:spPr>
            <a:xfrm flipH="1">
              <a:off x="6970588" y="950548"/>
              <a:ext cx="65855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891F3F0-49F8-4065-84D4-8CBDB8721E26}"/>
              </a:ext>
            </a:extLst>
          </p:cNvPr>
          <p:cNvSpPr txBox="1"/>
          <p:nvPr/>
        </p:nvSpPr>
        <p:spPr>
          <a:xfrm>
            <a:off x="4679529" y="525963"/>
            <a:ext cx="289558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Projeto #1</a:t>
            </a:r>
          </a:p>
          <a:p>
            <a:pPr algn="ctr"/>
            <a:r>
              <a:rPr lang="pt-PT" sz="1400" b="1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Controlar um motor servo</a:t>
            </a:r>
            <a:br>
              <a:rPr lang="pt-PT" sz="1400" b="1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</a:br>
            <a:r>
              <a:rPr lang="pt-PT" sz="1400" b="1" i="0" dirty="0">
                <a:solidFill>
                  <a:srgbClr val="333333"/>
                </a:solidFill>
                <a:effectLst/>
                <a:latin typeface="Calibri" panose="020F0502020204030204" pitchFamily="34" charset="0"/>
              </a:rPr>
              <a:t>com um comando de infravermelhos</a:t>
            </a:r>
            <a:endParaRPr lang="pt-PT" sz="1400" b="1" i="0" dirty="0">
              <a:solidFill>
                <a:srgbClr val="8C2D19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919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08E152-C714-49FF-ABC1-00425000265F}"/>
              </a:ext>
            </a:extLst>
          </p:cNvPr>
          <p:cNvSpPr txBox="1"/>
          <p:nvPr/>
        </p:nvSpPr>
        <p:spPr>
          <a:xfrm>
            <a:off x="725055" y="228083"/>
            <a:ext cx="10741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1400" b="0" i="0" dirty="0">
                <a:effectLst/>
              </a:rPr>
              <a:t>Como a ideia do </a:t>
            </a:r>
            <a:r>
              <a:rPr lang="pt-PT" sz="1400" b="0" i="1" dirty="0" err="1">
                <a:effectLst/>
              </a:rPr>
              <a:t>mockup</a:t>
            </a:r>
            <a:r>
              <a:rPr lang="pt-PT" sz="1400" b="0" dirty="0">
                <a:effectLst/>
              </a:rPr>
              <a:t> é apresentar uma página do </a:t>
            </a:r>
            <a:r>
              <a:rPr lang="pt-PT" sz="1400" i="1" dirty="0"/>
              <a:t>website </a:t>
            </a:r>
            <a:r>
              <a:rPr lang="pt-PT" sz="1400" dirty="0"/>
              <a:t>por </a:t>
            </a:r>
            <a:r>
              <a:rPr lang="pt-PT" sz="1400" i="1" dirty="0"/>
              <a:t>slide</a:t>
            </a:r>
            <a:r>
              <a:rPr lang="pt-PT" sz="1400" dirty="0"/>
              <a:t> e a descrição do projeto é demasiado longa, decidi abreviar a mesma e apenas apresentar algumas das secções. A ideia será obter algo semelhante ao retratado nas seguintes figuras:</a:t>
            </a:r>
            <a:endParaRPr lang="pt-PT" sz="1400" b="1" i="1" dirty="0">
              <a:effectLst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D6655BA-CFCA-4905-9F63-E1D34264AA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7" b="53377"/>
          <a:stretch/>
        </p:blipFill>
        <p:spPr>
          <a:xfrm>
            <a:off x="725055" y="751303"/>
            <a:ext cx="4383985" cy="60595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2489BB9-77BA-4276-9EFD-3D785CF8A0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84"/>
          <a:stretch/>
        </p:blipFill>
        <p:spPr>
          <a:xfrm>
            <a:off x="6647209" y="751303"/>
            <a:ext cx="3722299" cy="6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90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C0CDB1-AE35-4F60-BFF6-8B34AACA9197}"/>
              </a:ext>
            </a:extLst>
          </p:cNvPr>
          <p:cNvSpPr/>
          <p:nvPr/>
        </p:nvSpPr>
        <p:spPr>
          <a:xfrm>
            <a:off x="0" y="-55419"/>
            <a:ext cx="12192000" cy="498763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5F549-C093-4E4A-941B-7AF5E369BE16}"/>
              </a:ext>
            </a:extLst>
          </p:cNvPr>
          <p:cNvSpPr txBox="1"/>
          <p:nvPr/>
        </p:nvSpPr>
        <p:spPr>
          <a:xfrm>
            <a:off x="1" y="0"/>
            <a:ext cx="80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23DC7-C3AA-47D2-9721-6F30578E5868}"/>
              </a:ext>
            </a:extLst>
          </p:cNvPr>
          <p:cNvSpPr txBox="1"/>
          <p:nvPr/>
        </p:nvSpPr>
        <p:spPr>
          <a:xfrm>
            <a:off x="1669477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Sobre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1A081F-97FB-45B4-9421-CA40B8CFF272}"/>
              </a:ext>
            </a:extLst>
          </p:cNvPr>
          <p:cNvSpPr txBox="1"/>
          <p:nvPr/>
        </p:nvSpPr>
        <p:spPr>
          <a:xfrm>
            <a:off x="261389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Contacto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456788-2BC5-461A-A57F-0AEEC8357D9F}"/>
              </a:ext>
            </a:extLst>
          </p:cNvPr>
          <p:cNvSpPr txBox="1"/>
          <p:nvPr/>
        </p:nvSpPr>
        <p:spPr>
          <a:xfrm>
            <a:off x="4889500" y="543031"/>
            <a:ext cx="241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Sobre mim</a:t>
            </a:r>
          </a:p>
        </p:txBody>
      </p:sp>
      <p:graphicFrame>
        <p:nvGraphicFramePr>
          <p:cNvPr id="8" name="Table 9">
            <a:extLst>
              <a:ext uri="{FF2B5EF4-FFF2-40B4-BE49-F238E27FC236}">
                <a16:creationId xmlns:a16="http://schemas.microsoft.com/office/drawing/2014/main" id="{F09D9501-C607-4E3A-A6C0-83B5569938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6661"/>
              </p:ext>
            </p:extLst>
          </p:nvPr>
        </p:nvGraphicFramePr>
        <p:xfrm>
          <a:off x="1207078" y="1569650"/>
          <a:ext cx="9777843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1723">
                  <a:extLst>
                    <a:ext uri="{9D8B030D-6E8A-4147-A177-3AD203B41FA5}">
                      <a16:colId xmlns:a16="http://schemas.microsoft.com/office/drawing/2014/main" val="2317503175"/>
                    </a:ext>
                  </a:extLst>
                </a:gridCol>
                <a:gridCol w="6761018">
                  <a:extLst>
                    <a:ext uri="{9D8B030D-6E8A-4147-A177-3AD203B41FA5}">
                      <a16:colId xmlns:a16="http://schemas.microsoft.com/office/drawing/2014/main" val="1375687316"/>
                    </a:ext>
                  </a:extLst>
                </a:gridCol>
                <a:gridCol w="1435102">
                  <a:extLst>
                    <a:ext uri="{9D8B030D-6E8A-4147-A177-3AD203B41FA5}">
                      <a16:colId xmlns:a16="http://schemas.microsoft.com/office/drawing/2014/main" val="586982482"/>
                    </a:ext>
                  </a:extLst>
                </a:gridCol>
              </a:tblGrid>
              <a:tr h="167178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600" b="1" i="1" dirty="0"/>
                        <a:t>Experiência profissional</a:t>
                      </a:r>
                      <a:endParaRPr lang="en-US" sz="1600" b="1" i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pt-PT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5963668"/>
                  </a:ext>
                </a:extLst>
              </a:tr>
              <a:tr h="167178"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/>
                        <a:t>Julho</a:t>
                      </a:r>
                      <a:r>
                        <a:rPr lang="en-US" sz="1400" b="1" dirty="0"/>
                        <a:t> – </a:t>
                      </a:r>
                      <a:r>
                        <a:rPr lang="pt-PT" sz="1400" b="1" noProof="0" dirty="0"/>
                        <a:t>Setembro</a:t>
                      </a:r>
                      <a:br>
                        <a:rPr lang="en-US" sz="1400" b="1" dirty="0"/>
                      </a:br>
                      <a:r>
                        <a:rPr lang="en-US" sz="1400" b="1" dirty="0"/>
                        <a:t>2020</a:t>
                      </a:r>
                      <a:endParaRPr lang="pt-PT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b="1" noProof="0" dirty="0"/>
                        <a:t>PEJENE 2020</a:t>
                      </a:r>
                      <a:br>
                        <a:rPr lang="pt-PT" sz="1400" b="1" noProof="0" dirty="0"/>
                      </a:br>
                      <a:r>
                        <a:rPr lang="pt-PT" sz="1400" noProof="0" dirty="0"/>
                        <a:t>Estive numa equipa a desenvolver um sistema capaz de adquirir dados de um conjunto de </a:t>
                      </a:r>
                      <a:r>
                        <a:rPr lang="pt-PT" sz="1400" noProof="0" dirty="0" err="1"/>
                        <a:t>slaves</a:t>
                      </a:r>
                      <a:r>
                        <a:rPr lang="pt-PT" sz="1400" noProof="0" dirty="0"/>
                        <a:t>-master. Esses dados serão apresentados numa interface Web.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 err="1"/>
                        <a:t>Pavnext</a:t>
                      </a:r>
                      <a:endParaRPr lang="pt-PT" sz="1400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049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/>
                        <a:t>Julho – Agosto</a:t>
                      </a:r>
                      <a:br>
                        <a:rPr lang="pt-PT" sz="1400" b="1" noProof="0" dirty="0"/>
                      </a:br>
                      <a:r>
                        <a:rPr lang="pt-PT" sz="1400" b="1" noProof="0" dirty="0"/>
                        <a:t>2019</a:t>
                      </a:r>
                      <a:endParaRPr lang="pt-PT" sz="1400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 err="1"/>
                        <a:t>Summer</a:t>
                      </a:r>
                      <a:r>
                        <a:rPr lang="pt-PT" sz="1400" b="1" noProof="0" dirty="0"/>
                        <a:t> </a:t>
                      </a:r>
                      <a:r>
                        <a:rPr lang="pt-PT" sz="1400" b="1" noProof="0" dirty="0" err="1"/>
                        <a:t>Connection</a:t>
                      </a:r>
                      <a:r>
                        <a:rPr lang="pt-PT" sz="1400" b="1" noProof="0" dirty="0"/>
                        <a:t> </a:t>
                      </a:r>
                      <a:r>
                        <a:rPr lang="pt-PT" sz="1400" b="1" noProof="0" dirty="0" err="1"/>
                        <a:t>Program</a:t>
                      </a:r>
                      <a:endParaRPr lang="pt-PT" sz="1400" b="1" noProof="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noProof="0" dirty="0"/>
                        <a:t>Passei dois meses no </a:t>
                      </a:r>
                      <a:r>
                        <a:rPr lang="pt-PT" sz="1400" noProof="0" dirty="0" err="1"/>
                        <a:t>CEiiA</a:t>
                      </a:r>
                      <a:r>
                        <a:rPr lang="pt-PT" sz="1400" noProof="0" dirty="0"/>
                        <a:t> numa equipa responsável pelo desenvolvimento e otimização de boias de baixo custo e </a:t>
                      </a:r>
                      <a:r>
                        <a:rPr lang="pt-PT" sz="1400" i="1" noProof="0" dirty="0" err="1"/>
                        <a:t>eco-friendly</a:t>
                      </a:r>
                      <a:r>
                        <a:rPr lang="pt-PT" sz="1400" noProof="0" dirty="0"/>
                        <a:t>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 err="1"/>
                        <a:t>CEiiA</a:t>
                      </a:r>
                      <a:endParaRPr lang="pt-PT" sz="1400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998339"/>
                  </a:ext>
                </a:extLst>
              </a:tr>
              <a:tr h="317214"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/>
                        <a:t>Julho </a:t>
                      </a:r>
                      <a:br>
                        <a:rPr lang="pt-PT" sz="1400" b="1" noProof="0" dirty="0"/>
                      </a:br>
                      <a:r>
                        <a:rPr lang="pt-PT" sz="1400" b="1" noProof="0" dirty="0"/>
                        <a:t>2018</a:t>
                      </a:r>
                      <a:endParaRPr lang="pt-PT" sz="1400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b="1" noProof="0" dirty="0" err="1"/>
                        <a:t>Summer</a:t>
                      </a:r>
                      <a:r>
                        <a:rPr lang="pt-PT" sz="1400" b="1" noProof="0" dirty="0"/>
                        <a:t> </a:t>
                      </a:r>
                      <a:r>
                        <a:rPr lang="pt-PT" sz="1400" b="1" noProof="0" dirty="0" err="1"/>
                        <a:t>Innovation</a:t>
                      </a:r>
                      <a:r>
                        <a:rPr lang="pt-PT" sz="1400" b="1" noProof="0" dirty="0"/>
                        <a:t> </a:t>
                      </a:r>
                      <a:r>
                        <a:rPr lang="pt-PT" sz="1400" b="1" noProof="0" dirty="0" err="1"/>
                        <a:t>Week</a:t>
                      </a:r>
                      <a:endParaRPr lang="pt-PT" sz="1400" noProof="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noProof="0" dirty="0"/>
                        <a:t>Estive uma semana na </a:t>
                      </a:r>
                      <a:r>
                        <a:rPr lang="pt-PT" sz="1400" noProof="0" dirty="0" err="1"/>
                        <a:t>Critical</a:t>
                      </a:r>
                      <a:r>
                        <a:rPr lang="pt-PT" sz="1400" noProof="0" dirty="0"/>
                        <a:t> Software a trabalhar em equipa, ajudando a desenvolver uma estação de sensores ambientais, a </a:t>
                      </a:r>
                      <a:r>
                        <a:rPr lang="pt-PT" sz="1400" noProof="0" dirty="0" err="1"/>
                        <a:t>senseBox</a:t>
                      </a:r>
                      <a:r>
                        <a:rPr lang="pt-PT" sz="1400" noProof="0" dirty="0"/>
                        <a:t>. No final da semana realizámos um </a:t>
                      </a:r>
                      <a:r>
                        <a:rPr lang="pt-PT" sz="1400" i="1" noProof="0" dirty="0" err="1"/>
                        <a:t>pitch</a:t>
                      </a:r>
                      <a:r>
                        <a:rPr lang="pt-PT" sz="1400" noProof="0" dirty="0"/>
                        <a:t> ao CEO da empresa e a outros colaboradores.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 err="1"/>
                        <a:t>Critical</a:t>
                      </a:r>
                      <a:r>
                        <a:rPr lang="pt-PT" sz="1400" b="1" noProof="0" dirty="0"/>
                        <a:t> Software</a:t>
                      </a:r>
                      <a:endParaRPr lang="pt-PT" sz="1400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65490156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DC96824-8A66-4E59-B355-35EE87900E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238731"/>
              </p:ext>
            </p:extLst>
          </p:nvPr>
        </p:nvGraphicFramePr>
        <p:xfrm>
          <a:off x="1207077" y="4566779"/>
          <a:ext cx="9777843" cy="1584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1723">
                  <a:extLst>
                    <a:ext uri="{9D8B030D-6E8A-4147-A177-3AD203B41FA5}">
                      <a16:colId xmlns:a16="http://schemas.microsoft.com/office/drawing/2014/main" val="2317503175"/>
                    </a:ext>
                  </a:extLst>
                </a:gridCol>
                <a:gridCol w="6761018">
                  <a:extLst>
                    <a:ext uri="{9D8B030D-6E8A-4147-A177-3AD203B41FA5}">
                      <a16:colId xmlns:a16="http://schemas.microsoft.com/office/drawing/2014/main" val="1375687316"/>
                    </a:ext>
                  </a:extLst>
                </a:gridCol>
                <a:gridCol w="1435102">
                  <a:extLst>
                    <a:ext uri="{9D8B030D-6E8A-4147-A177-3AD203B41FA5}">
                      <a16:colId xmlns:a16="http://schemas.microsoft.com/office/drawing/2014/main" val="586982482"/>
                    </a:ext>
                  </a:extLst>
                </a:gridCol>
              </a:tblGrid>
              <a:tr h="167178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600" b="1" i="1" noProof="0" dirty="0"/>
                        <a:t>Educação</a:t>
                      </a:r>
                      <a:endParaRPr lang="pt-PT" sz="1400" b="1" i="1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pt-PT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5963668"/>
                  </a:ext>
                </a:extLst>
              </a:tr>
              <a:tr h="167178"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/>
                        <a:t>2016 – 2021</a:t>
                      </a:r>
                      <a:endParaRPr lang="pt-PT" sz="1400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b="1" noProof="0" dirty="0"/>
                        <a:t>Mestrado Integrado em Engenharia Eletrotécnica e de Computadores</a:t>
                      </a:r>
                      <a:br>
                        <a:rPr lang="pt-PT" sz="1400" b="1" noProof="0" dirty="0"/>
                      </a:br>
                      <a:r>
                        <a:rPr lang="pt-PT" sz="1400" noProof="0" dirty="0"/>
                        <a:t>Ramo: Automação | Especialização: Robótica e Sistemas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/>
                        <a:t>FEUP</a:t>
                      </a:r>
                      <a:endParaRPr lang="pt-PT" sz="1400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049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/>
                        <a:t>Outubro 2020 –Atualmente</a:t>
                      </a:r>
                      <a:endParaRPr lang="pt-PT" sz="1400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/>
                        <a:t>Tese Mestrado</a:t>
                      </a:r>
                    </a:p>
                    <a:p>
                      <a:pPr algn="l"/>
                      <a:r>
                        <a:rPr lang="pt-PT" sz="1400" noProof="0" dirty="0"/>
                        <a:t>Desenvolvimento de um sistema de monitorização e comunicação de dados para aplicação em </a:t>
                      </a:r>
                      <a:r>
                        <a:rPr lang="pt-PT" sz="1400" noProof="0" dirty="0" err="1"/>
                        <a:t>Pavement</a:t>
                      </a:r>
                      <a:r>
                        <a:rPr lang="pt-PT" sz="1400" noProof="0" dirty="0"/>
                        <a:t> </a:t>
                      </a:r>
                      <a:r>
                        <a:rPr lang="pt-PT" sz="1400" noProof="0" dirty="0" err="1"/>
                        <a:t>Energy</a:t>
                      </a:r>
                      <a:r>
                        <a:rPr lang="pt-PT" sz="1400" noProof="0" dirty="0"/>
                        <a:t> </a:t>
                      </a:r>
                      <a:r>
                        <a:rPr lang="pt-PT" sz="1400" noProof="0" dirty="0" err="1"/>
                        <a:t>Harvesting</a:t>
                      </a:r>
                      <a:r>
                        <a:rPr lang="pt-PT" sz="1400" noProof="0" dirty="0"/>
                        <a:t> (continuação do estágio PEJENE 2020)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sz="1400" b="1" noProof="0" dirty="0" err="1"/>
                        <a:t>Pavnext</a:t>
                      </a:r>
                      <a:endParaRPr lang="pt-PT" sz="1400" noProof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7998339"/>
                  </a:ext>
                </a:extLst>
              </a:tr>
            </a:tbl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3F128880-05EA-4461-B611-D9A9EAF708E7}"/>
              </a:ext>
            </a:extLst>
          </p:cNvPr>
          <p:cNvGrpSpPr/>
          <p:nvPr/>
        </p:nvGrpSpPr>
        <p:grpSpPr>
          <a:xfrm>
            <a:off x="6598574" y="782568"/>
            <a:ext cx="3773862" cy="935187"/>
            <a:chOff x="4175602" y="2000983"/>
            <a:chExt cx="3773862" cy="93518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15D618-FE32-4A1D-A068-E7E6355FA0B0}"/>
                </a:ext>
              </a:extLst>
            </p:cNvPr>
            <p:cNvSpPr txBox="1"/>
            <p:nvPr/>
          </p:nvSpPr>
          <p:spPr>
            <a:xfrm>
              <a:off x="5036546" y="2000983"/>
              <a:ext cx="2912918" cy="7694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pt-PT" sz="1100" dirty="0">
                  <a:latin typeface="Calibri" panose="020F0502020204030204" pitchFamily="34" charset="0"/>
                </a:rPr>
                <a:t>Tabela: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i="1" dirty="0">
                  <a:latin typeface="Calibri" panose="020F0502020204030204" pitchFamily="34" charset="0"/>
                </a:rPr>
                <a:t>Font </a:t>
              </a:r>
              <a:r>
                <a:rPr lang="pt-PT" sz="1100" dirty="0">
                  <a:latin typeface="Calibri" panose="020F0502020204030204" pitchFamily="34" charset="0"/>
                </a:rPr>
                <a:t>(tamanho);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Texto horizontalmente alinhado à esquerda;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pt-PT" sz="1100" dirty="0">
                  <a:latin typeface="Calibri" panose="020F0502020204030204" pitchFamily="34" charset="0"/>
                </a:rPr>
                <a:t>Texto verticalmente alinhado ao topo.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18C68F6-66CB-4C91-B57A-DF6738558194}"/>
                </a:ext>
              </a:extLst>
            </p:cNvPr>
            <p:cNvCxnSpPr>
              <a:cxnSpLocks/>
              <a:stCxn id="17" idx="1"/>
            </p:cNvCxnSpPr>
            <p:nvPr/>
          </p:nvCxnSpPr>
          <p:spPr>
            <a:xfrm flipH="1">
              <a:off x="4175602" y="2385704"/>
              <a:ext cx="860944" cy="55046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8708599-90BF-4A7D-8199-2E2DCDC52AF9}"/>
              </a:ext>
            </a:extLst>
          </p:cNvPr>
          <p:cNvSpPr txBox="1"/>
          <p:nvPr/>
        </p:nvSpPr>
        <p:spPr>
          <a:xfrm>
            <a:off x="76200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Projetos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559F1D5-7A79-4368-B783-D4D3C638BBAC}"/>
              </a:ext>
            </a:extLst>
          </p:cNvPr>
          <p:cNvGrpSpPr/>
          <p:nvPr/>
        </p:nvGrpSpPr>
        <p:grpSpPr>
          <a:xfrm>
            <a:off x="10991273" y="0"/>
            <a:ext cx="1108363" cy="369332"/>
            <a:chOff x="10991273" y="0"/>
            <a:chExt cx="1108363" cy="36933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97A3CD-A3D2-460D-B711-B71CBD03973B}"/>
                </a:ext>
              </a:extLst>
            </p:cNvPr>
            <p:cNvSpPr txBox="1"/>
            <p:nvPr/>
          </p:nvSpPr>
          <p:spPr>
            <a:xfrm>
              <a:off x="10991273" y="0"/>
              <a:ext cx="11083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Language</a:t>
              </a:r>
            </a:p>
          </p:txBody>
        </p:sp>
        <p:sp>
          <p:nvSpPr>
            <p:cNvPr id="21" name="Arrow: Down 20">
              <a:extLst>
                <a:ext uri="{FF2B5EF4-FFF2-40B4-BE49-F238E27FC236}">
                  <a16:creationId xmlns:a16="http://schemas.microsoft.com/office/drawing/2014/main" id="{D43C567B-0B76-424E-AAC3-F9E06258F6D3}"/>
                </a:ext>
              </a:extLst>
            </p:cNvPr>
            <p:cNvSpPr/>
            <p:nvPr/>
          </p:nvSpPr>
          <p:spPr>
            <a:xfrm>
              <a:off x="12027636" y="176434"/>
              <a:ext cx="72000" cy="72000"/>
            </a:xfrm>
            <a:prstGeom prst="down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55562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C0CDB1-AE35-4F60-BFF6-8B34AACA9197}"/>
              </a:ext>
            </a:extLst>
          </p:cNvPr>
          <p:cNvSpPr/>
          <p:nvPr/>
        </p:nvSpPr>
        <p:spPr>
          <a:xfrm>
            <a:off x="0" y="-55419"/>
            <a:ext cx="12192000" cy="498763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5F549-C093-4E4A-941B-7AF5E369BE16}"/>
              </a:ext>
            </a:extLst>
          </p:cNvPr>
          <p:cNvSpPr txBox="1"/>
          <p:nvPr/>
        </p:nvSpPr>
        <p:spPr>
          <a:xfrm>
            <a:off x="1" y="0"/>
            <a:ext cx="80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23DC7-C3AA-47D2-9721-6F30578E5868}"/>
              </a:ext>
            </a:extLst>
          </p:cNvPr>
          <p:cNvSpPr txBox="1"/>
          <p:nvPr/>
        </p:nvSpPr>
        <p:spPr>
          <a:xfrm>
            <a:off x="1669477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Sobre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1A081F-97FB-45B4-9421-CA40B8CFF272}"/>
              </a:ext>
            </a:extLst>
          </p:cNvPr>
          <p:cNvSpPr txBox="1"/>
          <p:nvPr/>
        </p:nvSpPr>
        <p:spPr>
          <a:xfrm>
            <a:off x="261389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Contacto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0DB4AEE-3150-4619-ABCA-020DBF8DEF13}"/>
              </a:ext>
            </a:extLst>
          </p:cNvPr>
          <p:cNvGrpSpPr/>
          <p:nvPr/>
        </p:nvGrpSpPr>
        <p:grpSpPr>
          <a:xfrm>
            <a:off x="10991273" y="0"/>
            <a:ext cx="1108363" cy="369332"/>
            <a:chOff x="10991273" y="0"/>
            <a:chExt cx="1108363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796739-0B8D-48C5-9DFD-B9168D827B25}"/>
                </a:ext>
              </a:extLst>
            </p:cNvPr>
            <p:cNvSpPr txBox="1"/>
            <p:nvPr/>
          </p:nvSpPr>
          <p:spPr>
            <a:xfrm>
              <a:off x="10991273" y="0"/>
              <a:ext cx="11083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Language</a:t>
              </a:r>
            </a:p>
          </p:txBody>
        </p:sp>
        <p:sp>
          <p:nvSpPr>
            <p:cNvPr id="2" name="Arrow: Down 1">
              <a:extLst>
                <a:ext uri="{FF2B5EF4-FFF2-40B4-BE49-F238E27FC236}">
                  <a16:creationId xmlns:a16="http://schemas.microsoft.com/office/drawing/2014/main" id="{72F75617-A732-4BFD-B02F-08EDC194218F}"/>
                </a:ext>
              </a:extLst>
            </p:cNvPr>
            <p:cNvSpPr/>
            <p:nvPr/>
          </p:nvSpPr>
          <p:spPr>
            <a:xfrm>
              <a:off x="12027636" y="176434"/>
              <a:ext cx="72000" cy="72000"/>
            </a:xfrm>
            <a:prstGeom prst="down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1456788-2BC5-461A-A57F-0AEEC8357D9F}"/>
              </a:ext>
            </a:extLst>
          </p:cNvPr>
          <p:cNvSpPr txBox="1"/>
          <p:nvPr/>
        </p:nvSpPr>
        <p:spPr>
          <a:xfrm>
            <a:off x="4830762" y="543031"/>
            <a:ext cx="2530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b="1" dirty="0">
                <a:solidFill>
                  <a:srgbClr val="8C2D19"/>
                </a:solidFill>
                <a:latin typeface="Calibri" panose="020F0502020204030204" pitchFamily="34" charset="0"/>
              </a:rPr>
              <a:t>C</a:t>
            </a:r>
            <a:r>
              <a:rPr lang="pt-PT" sz="2400" b="1" i="0" dirty="0">
                <a:solidFill>
                  <a:srgbClr val="8C2D19"/>
                </a:solidFill>
                <a:effectLst/>
                <a:latin typeface="Calibri" panose="020F0502020204030204" pitchFamily="34" charset="0"/>
              </a:rPr>
              <a:t>ontactos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B43005-273D-43CC-9DA7-F9C98AE81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8236" y="1004696"/>
            <a:ext cx="2295525" cy="5484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F28F408-1134-40D7-8080-3415D99547FF}"/>
              </a:ext>
            </a:extLst>
          </p:cNvPr>
          <p:cNvSpPr txBox="1"/>
          <p:nvPr/>
        </p:nvSpPr>
        <p:spPr>
          <a:xfrm>
            <a:off x="762004" y="0"/>
            <a:ext cx="1029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</a:rPr>
              <a:t>Projetos</a:t>
            </a:r>
          </a:p>
        </p:txBody>
      </p:sp>
    </p:spTree>
    <p:extLst>
      <p:ext uri="{BB962C8B-B14F-4D97-AF65-F5344CB8AC3E}">
        <p14:creationId xmlns:p14="http://schemas.microsoft.com/office/powerpoint/2010/main" val="1517940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1248</TotalTime>
  <Words>1005</Words>
  <Application>Microsoft Office PowerPoint</Application>
  <PresentationFormat>Widescreen</PresentationFormat>
  <Paragraphs>158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Office Theme</vt:lpstr>
      <vt:lpstr>1º Trabalho Prático HTML &amp; CSS Mockup  Sistemas de Informação Empresariais   José Neto Outubro 2020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Zé Neto</dc:creator>
  <cp:lastModifiedBy>Zé Neto</cp:lastModifiedBy>
  <cp:revision>22</cp:revision>
  <dcterms:created xsi:type="dcterms:W3CDTF">2020-10-02T13:44:13Z</dcterms:created>
  <dcterms:modified xsi:type="dcterms:W3CDTF">2020-10-11T17:49:48Z</dcterms:modified>
</cp:coreProperties>
</file>

<file path=docProps/thumbnail.jpeg>
</file>